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8" r:id="rId2"/>
    <p:sldId id="271" r:id="rId3"/>
    <p:sldId id="272" r:id="rId4"/>
    <p:sldId id="273" r:id="rId5"/>
    <p:sldId id="274" r:id="rId6"/>
    <p:sldId id="27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pos="4248" userDrawn="1">
          <p15:clr>
            <a:srgbClr val="A4A3A4"/>
          </p15:clr>
        </p15:guide>
        <p15:guide id="3" orient="horz" pos="5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706" autoAdjust="0"/>
  </p:normalViewPr>
  <p:slideViewPr>
    <p:cSldViewPr snapToGrid="0">
      <p:cViewPr varScale="1">
        <p:scale>
          <a:sx n="72" d="100"/>
          <a:sy n="72" d="100"/>
        </p:scale>
        <p:origin x="636" y="54"/>
      </p:cViewPr>
      <p:guideLst>
        <p:guide orient="horz" pos="1139"/>
        <p:guide pos="4248"/>
        <p:guide orient="horz" pos="5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7AA65-811D-4270-9ED6-05073C04D7B2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0D6450-C39E-4910-90A4-B25DF80E25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77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0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652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78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930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18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63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12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0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36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906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91598-42A9-4C52-A871-1AE72EDF9456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1D486-A89C-45E8-9A7B-E239FDE6EE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332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32BF3-28DE-CBD4-B34F-1850F9B3E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61D9319C-BC5F-8999-588D-4D698A6A72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-114300" y="-115747"/>
            <a:ext cx="12306300" cy="6973747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E6280B4-2DC7-96B9-BC64-8593BDFBD1A6}"/>
              </a:ext>
            </a:extLst>
          </p:cNvPr>
          <p:cNvSpPr txBox="1">
            <a:spLocks/>
          </p:cNvSpPr>
          <p:nvPr/>
        </p:nvSpPr>
        <p:spPr>
          <a:xfrm>
            <a:off x="6815813" y="2247567"/>
            <a:ext cx="6219111" cy="594717"/>
          </a:xfrm>
          <a:prstGeom prst="rect">
            <a:avLst/>
          </a:prstGeom>
        </p:spPr>
        <p:txBody>
          <a:bodyPr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>
                <a:solidFill>
                  <a:srgbClr val="C00000"/>
                </a:solidFill>
                <a:latin typeface="Impact (Заголовки)"/>
              </a:rPr>
              <a:t>______Героями не рождаются...________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A962B1-BEEE-8D7F-5C89-8885696AA6CD}"/>
              </a:ext>
            </a:extLst>
          </p:cNvPr>
          <p:cNvSpPr txBox="1"/>
          <p:nvPr/>
        </p:nvSpPr>
        <p:spPr>
          <a:xfrm>
            <a:off x="8296930" y="2919034"/>
            <a:ext cx="3712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Impact (Заголовки)"/>
              </a:rPr>
              <a:t>Название конкурсной работы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A7E983F-22FC-2527-2A69-6B6ED495F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444"/>
          <a:stretch>
            <a:fillRect/>
          </a:stretch>
        </p:blipFill>
        <p:spPr>
          <a:xfrm>
            <a:off x="-114300" y="4996281"/>
            <a:ext cx="12306300" cy="1930644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ACD3AD7-F367-7CFD-290A-E79AC39C47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1505807"/>
              </p:ext>
            </p:extLst>
          </p:nvPr>
        </p:nvGraphicFramePr>
        <p:xfrm>
          <a:off x="334340" y="5394846"/>
          <a:ext cx="11377482" cy="1818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34626">
                  <a:extLst>
                    <a:ext uri="{9D8B030D-6E8A-4147-A177-3AD203B41FA5}">
                      <a16:colId xmlns:a16="http://schemas.microsoft.com/office/drawing/2014/main" val="1516963812"/>
                    </a:ext>
                  </a:extLst>
                </a:gridCol>
                <a:gridCol w="6642856">
                  <a:extLst>
                    <a:ext uri="{9D8B030D-6E8A-4147-A177-3AD203B41FA5}">
                      <a16:colId xmlns:a16="http://schemas.microsoft.com/office/drawing/2014/main" val="34680169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ru-RU" sz="1600" i="0" dirty="0">
                          <a:solidFill>
                            <a:schemeClr val="bg1"/>
                          </a:solidFill>
                          <a:latin typeface="IBM Plex Sans Thin" panose="020B0203050203000203" pitchFamily="34" charset="0"/>
                        </a:rPr>
                        <a:t>Номинация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800" dirty="0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</a:rPr>
                        <a:t>«За партой героя» или «Педагог-герой»</a:t>
                      </a:r>
                      <a:endParaRPr lang="ru-RU" sz="1600" b="1" i="1" kern="800" dirty="0">
                        <a:solidFill>
                          <a:schemeClr val="bg1"/>
                        </a:solidFill>
                        <a:latin typeface="IBM Plex Sans Thin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804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0" dirty="0">
                          <a:solidFill>
                            <a:schemeClr val="bg1"/>
                          </a:solidFill>
                          <a:latin typeface="IBM Plex Sans Thin" panose="020B0203050203000203" pitchFamily="34" charset="0"/>
                        </a:rPr>
                        <a:t>Образовательная организация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u="sng" kern="800" dirty="0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МБОУ «Средняя школа № 3 им. А.И. Макаренко»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8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i="0" dirty="0">
                          <a:solidFill>
                            <a:schemeClr val="bg1"/>
                          </a:solidFill>
                          <a:latin typeface="IBM Plex Sans Thin" panose="020B0203050203000203" pitchFamily="34" charset="0"/>
                        </a:rPr>
                        <a:t>Коллектив авторов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</a:rPr>
                        <a:t>Педагог-наставник: Пашкова Анна Руслановна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07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</a:rPr>
                        <a:t>Обучающиеся: </a:t>
                      </a:r>
                      <a:endParaRPr lang="ru-RU" sz="1600" i="0" dirty="0">
                        <a:solidFill>
                          <a:schemeClr val="bg1"/>
                        </a:solidFill>
                        <a:latin typeface="IBM Plex Sans Thin" panose="020B020305020300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</a:rPr>
                        <a:t>Киндякова</a:t>
                      </a:r>
                      <a:r>
                        <a:rPr lang="ru-RU" sz="1600" b="0" dirty="0">
                          <a:solidFill>
                            <a:schemeClr val="bg1"/>
                          </a:solidFill>
                          <a:latin typeface="IBM Plex Sans Thin" panose="020F0502020204030204" pitchFamily="34" charset="0"/>
                        </a:rPr>
                        <a:t> Елизавета Алексеевна, Клевцова Полина Юрьевна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688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ru-RU" sz="1600" b="0" dirty="0">
                        <a:solidFill>
                          <a:schemeClr val="bg1"/>
                        </a:solidFill>
                        <a:latin typeface="IBM Plex Sans Thin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91933"/>
                  </a:ext>
                </a:extLst>
              </a:tr>
            </a:tbl>
          </a:graphicData>
        </a:graphic>
      </p:graphicFrame>
      <p:pic>
        <p:nvPicPr>
          <p:cNvPr id="15" name="Grafik 14">
            <a:extLst>
              <a:ext uri="{FF2B5EF4-FFF2-40B4-BE49-F238E27FC236}">
                <a16:creationId xmlns:a16="http://schemas.microsoft.com/office/drawing/2014/main" id="{77F2B350-E7EF-7821-BD7F-05715A8F351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55" b="32279"/>
          <a:stretch>
            <a:fillRect/>
          </a:stretch>
        </p:blipFill>
        <p:spPr>
          <a:xfrm>
            <a:off x="-594478" y="3161202"/>
            <a:ext cx="12306300" cy="193846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08A0A54-1D48-4C98-98AC-B76FE5088B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52" y="699973"/>
            <a:ext cx="7285458" cy="320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8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3A1B-386A-620F-DA8D-8C762181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65FB685-3DE9-2E33-51E1-BFE53079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0" y="0"/>
            <a:ext cx="12306300" cy="697374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6B57A4C-6B25-CA30-6F5E-DE2F9E63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>
            <a:fillRect/>
          </a:stretch>
        </p:blipFill>
        <p:spPr>
          <a:xfrm>
            <a:off x="0" y="6315959"/>
            <a:ext cx="12306300" cy="7018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A892BE9-1E44-77CB-13FD-011CC18D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>
            <a:fillRect/>
          </a:stretch>
        </p:blipFill>
        <p:spPr>
          <a:xfrm>
            <a:off x="4396746" y="342348"/>
            <a:ext cx="7702488" cy="49256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3B5BCC-57A6-6D71-1F2C-F61AFE354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38" y="4378296"/>
            <a:ext cx="2718462" cy="2729513"/>
          </a:xfrm>
          <a:prstGeom prst="rect">
            <a:avLst/>
          </a:prstGeom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90CC12AB-8568-DE05-2F73-C77367C88DE0}"/>
              </a:ext>
            </a:extLst>
          </p:cNvPr>
          <p:cNvSpPr/>
          <p:nvPr/>
        </p:nvSpPr>
        <p:spPr>
          <a:xfrm>
            <a:off x="331021" y="342347"/>
            <a:ext cx="4422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IBM Plex Sans" panose="020B0503050203000203" pitchFamily="34" charset="0"/>
                <a:cs typeface="Times New Roman" panose="02020603050405020304" pitchFamily="18" charset="0"/>
              </a:rPr>
              <a:t>ФОТО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7EE6372-240A-4C73-9A92-56A75E7DD2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66" y="189605"/>
            <a:ext cx="4303979" cy="582743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2E20C1-1F2C-4022-9F94-3CCBC8420502}"/>
              </a:ext>
            </a:extLst>
          </p:cNvPr>
          <p:cNvSpPr/>
          <p:nvPr/>
        </p:nvSpPr>
        <p:spPr>
          <a:xfrm>
            <a:off x="4571999" y="518615"/>
            <a:ext cx="728897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Владислав Александрович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(22 февраля 1969 — 3 марта 1995) — российский военнослужащий, Герой России. Старший лейтенант 12-й отдельной бригады специального назначения.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окончания средней школы № 3 г. Майкопа с 1987 г. служил в Вооруженных Силах СССР. Окончил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Владикавказкое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военное общевойсковое командное училище в 1991г. Служил в частях специального назначения Закавказского военного округа. Затем продолжил службу в 12-й отдельной бригаде специального назначения ГРУ ГШ (Уральский военный округ, дислоцируется в городе Асбесте Свердловской области).</a:t>
            </a:r>
          </a:p>
        </p:txBody>
      </p:sp>
    </p:spTree>
    <p:extLst>
      <p:ext uri="{BB962C8B-B14F-4D97-AF65-F5344CB8AC3E}">
        <p14:creationId xmlns:p14="http://schemas.microsoft.com/office/powerpoint/2010/main" val="2397740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3A1B-386A-620F-DA8D-8C762181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65FB685-3DE9-2E33-51E1-BFE53079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0" y="0"/>
            <a:ext cx="12306300" cy="697374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6B57A4C-6B25-CA30-6F5E-DE2F9E63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>
            <a:fillRect/>
          </a:stretch>
        </p:blipFill>
        <p:spPr>
          <a:xfrm>
            <a:off x="0" y="6315959"/>
            <a:ext cx="12306300" cy="7018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A892BE9-1E44-77CB-13FD-011CC18D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>
            <a:fillRect/>
          </a:stretch>
        </p:blipFill>
        <p:spPr>
          <a:xfrm>
            <a:off x="4396746" y="342348"/>
            <a:ext cx="7702488" cy="49256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3B5BCC-57A6-6D71-1F2C-F61AFE354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38" y="4378296"/>
            <a:ext cx="2718462" cy="2729513"/>
          </a:xfrm>
          <a:prstGeom prst="rect">
            <a:avLst/>
          </a:prstGeom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90CC12AB-8568-DE05-2F73-C77367C88DE0}"/>
              </a:ext>
            </a:extLst>
          </p:cNvPr>
          <p:cNvSpPr/>
          <p:nvPr/>
        </p:nvSpPr>
        <p:spPr>
          <a:xfrm>
            <a:off x="331021" y="342347"/>
            <a:ext cx="4422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IBM Plex Sans" panose="020B0503050203000203" pitchFamily="34" charset="0"/>
                <a:cs typeface="Times New Roman" panose="02020603050405020304" pitchFamily="18" charset="0"/>
              </a:rPr>
              <a:t>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2E20C1-1F2C-4022-9F94-3CCBC8420502}"/>
              </a:ext>
            </a:extLst>
          </p:cNvPr>
          <p:cNvSpPr/>
          <p:nvPr/>
        </p:nvSpPr>
        <p:spPr>
          <a:xfrm>
            <a:off x="4571999" y="518615"/>
            <a:ext cx="7288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28B6D60-1D7A-444C-9670-6D3D0EC6F2DA}"/>
              </a:ext>
            </a:extLst>
          </p:cNvPr>
          <p:cNvSpPr/>
          <p:nvPr/>
        </p:nvSpPr>
        <p:spPr>
          <a:xfrm>
            <a:off x="5581934" y="518615"/>
            <a:ext cx="607325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января 1995 года находился в составе бригады — в боях первой чеченской войны. Отличался высоким воинским мастерством и личным мужеством в боях. В бою 29 января, получив задачу на захват хорошо охраняемого боевиками моста через реку Сунжа, не стал атаковать их укрепления, а внезапной атакой выбил боевиков из соседнего высотного здания. Мощным огнем с верхних этажей спецназовцы нанесли противнику большие потери и вынудили его к бегству. Мост был захвачен без потерь. В этом бою Владислав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лично уничтожил 2 пулеметных расчета, одного гранатомётчика и несколько боевиков.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952381-7AF1-433D-B546-45CAECEFA4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20" y="342347"/>
            <a:ext cx="3621679" cy="481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275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3A1B-386A-620F-DA8D-8C762181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65FB685-3DE9-2E33-51E1-BFE53079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0" y="0"/>
            <a:ext cx="12306300" cy="697374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6B57A4C-6B25-CA30-6F5E-DE2F9E63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>
            <a:fillRect/>
          </a:stretch>
        </p:blipFill>
        <p:spPr>
          <a:xfrm>
            <a:off x="0" y="6315959"/>
            <a:ext cx="12306300" cy="7018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A892BE9-1E44-77CB-13FD-011CC18D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>
            <a:fillRect/>
          </a:stretch>
        </p:blipFill>
        <p:spPr>
          <a:xfrm>
            <a:off x="4481518" y="421440"/>
            <a:ext cx="7702488" cy="49256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3B5BCC-57A6-6D71-1F2C-F61AFE354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38" y="4378296"/>
            <a:ext cx="2718462" cy="2729513"/>
          </a:xfrm>
          <a:prstGeom prst="rect">
            <a:avLst/>
          </a:prstGeom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90CC12AB-8568-DE05-2F73-C77367C88DE0}"/>
              </a:ext>
            </a:extLst>
          </p:cNvPr>
          <p:cNvSpPr/>
          <p:nvPr/>
        </p:nvSpPr>
        <p:spPr>
          <a:xfrm>
            <a:off x="331021" y="342347"/>
            <a:ext cx="4422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IBM Plex Sans" panose="020B0503050203000203" pitchFamily="34" charset="0"/>
                <a:cs typeface="Times New Roman" panose="02020603050405020304" pitchFamily="18" charset="0"/>
              </a:rPr>
              <a:t>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2E20C1-1F2C-4022-9F94-3CCBC8420502}"/>
              </a:ext>
            </a:extLst>
          </p:cNvPr>
          <p:cNvSpPr/>
          <p:nvPr/>
        </p:nvSpPr>
        <p:spPr>
          <a:xfrm>
            <a:off x="4571999" y="518615"/>
            <a:ext cx="7288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DF6560-1135-4A24-B4E3-2735383A3EA6}"/>
              </a:ext>
            </a:extLst>
          </p:cNvPr>
          <p:cNvSpPr/>
          <p:nvPr/>
        </p:nvSpPr>
        <p:spPr>
          <a:xfrm>
            <a:off x="5186148" y="342347"/>
            <a:ext cx="67653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следующий день, 30 января, группа старшего лейтенанта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выбила боевиков из здания в Грозном, в подвалы которого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дудаевцы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согнали до 100 мирных жителей в качестве заложников, а затем несколько часов обороняли его от атак противника.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февраля группа получила приказ деблокировать окруженное подразделение морской пехоты. И опять офицер нестандартно подошел к выполнению задачи. Спецназовцы очистили от противника несколько многоэтажек, получив в свои руки господствующие позиции над полем боя, и прицельным огнем вынудили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дудаевцев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бегству. В этом бою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уничтожил 3 пулеметных расчета и двух гранатометчиков боевиков.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210F90-A07B-4CBF-8A9A-573181C9B5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74" y="110859"/>
            <a:ext cx="381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53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3A1B-386A-620F-DA8D-8C762181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65FB685-3DE9-2E33-51E1-BFE53079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0" y="0"/>
            <a:ext cx="12306300" cy="697374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6B57A4C-6B25-CA30-6F5E-DE2F9E63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>
            <a:fillRect/>
          </a:stretch>
        </p:blipFill>
        <p:spPr>
          <a:xfrm>
            <a:off x="0" y="6315959"/>
            <a:ext cx="12306300" cy="7018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A892BE9-1E44-77CB-13FD-011CC18D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>
            <a:fillRect/>
          </a:stretch>
        </p:blipFill>
        <p:spPr>
          <a:xfrm>
            <a:off x="4481518" y="421440"/>
            <a:ext cx="7702488" cy="49256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3B5BCC-57A6-6D71-1F2C-F61AFE354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38" y="4378296"/>
            <a:ext cx="2718462" cy="2729513"/>
          </a:xfrm>
          <a:prstGeom prst="rect">
            <a:avLst/>
          </a:prstGeom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90CC12AB-8568-DE05-2F73-C77367C88DE0}"/>
              </a:ext>
            </a:extLst>
          </p:cNvPr>
          <p:cNvSpPr/>
          <p:nvPr/>
        </p:nvSpPr>
        <p:spPr>
          <a:xfrm>
            <a:off x="331021" y="342347"/>
            <a:ext cx="4422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IBM Plex Sans" panose="020B0503050203000203" pitchFamily="34" charset="0"/>
                <a:cs typeface="Times New Roman" panose="02020603050405020304" pitchFamily="18" charset="0"/>
              </a:rPr>
              <a:t>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2E20C1-1F2C-4022-9F94-3CCBC8420502}"/>
              </a:ext>
            </a:extLst>
          </p:cNvPr>
          <p:cNvSpPr/>
          <p:nvPr/>
        </p:nvSpPr>
        <p:spPr>
          <a:xfrm>
            <a:off x="4571999" y="518615"/>
            <a:ext cx="7288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B49EC5-CB22-4503-BED4-57C6A45E896C}"/>
              </a:ext>
            </a:extLst>
          </p:cNvPr>
          <p:cNvSpPr/>
          <p:nvPr/>
        </p:nvSpPr>
        <p:spPr>
          <a:xfrm>
            <a:off x="4844416" y="331419"/>
            <a:ext cx="710704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взятия Грозного уральский спецназ был переброшен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Гудермесское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направление. В ходе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разведвыхода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тылам боевиков 3 марта 1995 года были выявлены их оборонительные позиции. Однако группа была обнаружена противником. Владислав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приказал атаковать врага с целью занять господствующую над местностью высоту. В ходе атаки получил ранение в ногу. Приказав продолжать выполнение боевой задачи, остался с пулеметом прикрывать подчиненных от преследующих их боевиков. Подавил огнем две огневые точки и уничтожил до 10 боевиков. Погиб в этом бою. Спасенные офицером бойцы захватили высоту и продержались на ней до подхода подкрепления, отразив несколько атак боевиков.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мужество и героизм, проявленные при выполнении воинского долга Указом Президента Российской Федерации № 1039 от 13 октября 1995 года старшему лейтенанту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Владиславу Александровичу присвоено звание Героя Российской Федерации (посмертно).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678B56-1A5F-424D-86E9-9D90EB9C7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935" y="0"/>
            <a:ext cx="4572000" cy="25717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697AFD-590A-4C01-A6A4-8ED7FDD29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6802" y="2618564"/>
            <a:ext cx="247135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182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3A1B-386A-620F-DA8D-8C7621819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165FB685-3DE9-2E33-51E1-BFE53079E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32"/>
          <a:stretch>
            <a:fillRect/>
          </a:stretch>
        </p:blipFill>
        <p:spPr>
          <a:xfrm>
            <a:off x="0" y="0"/>
            <a:ext cx="12306300" cy="697374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6B57A4C-6B25-CA30-6F5E-DE2F9E6390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1"/>
          <a:stretch>
            <a:fillRect/>
          </a:stretch>
        </p:blipFill>
        <p:spPr>
          <a:xfrm>
            <a:off x="0" y="6315959"/>
            <a:ext cx="12306300" cy="70183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5A892BE9-1E44-77CB-13FD-011CC18DB765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66"/>
          <a:stretch>
            <a:fillRect/>
          </a:stretch>
        </p:blipFill>
        <p:spPr>
          <a:xfrm>
            <a:off x="5804452" y="421440"/>
            <a:ext cx="6379554" cy="492568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A73B5BCC-57A6-6D71-1F2C-F61AFE354D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7838" y="4378296"/>
            <a:ext cx="2718462" cy="2729513"/>
          </a:xfrm>
          <a:prstGeom prst="rect">
            <a:avLst/>
          </a:prstGeom>
        </p:spPr>
      </p:pic>
      <p:sp>
        <p:nvSpPr>
          <p:cNvPr id="6" name="Прямоугольник 7">
            <a:extLst>
              <a:ext uri="{FF2B5EF4-FFF2-40B4-BE49-F238E27FC236}">
                <a16:creationId xmlns:a16="http://schemas.microsoft.com/office/drawing/2014/main" id="{90CC12AB-8568-DE05-2F73-C77367C88DE0}"/>
              </a:ext>
            </a:extLst>
          </p:cNvPr>
          <p:cNvSpPr/>
          <p:nvPr/>
        </p:nvSpPr>
        <p:spPr>
          <a:xfrm>
            <a:off x="331021" y="342347"/>
            <a:ext cx="44229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IBM Plex Sans" panose="020B0503050203000203" pitchFamily="34" charset="0"/>
                <a:cs typeface="Times New Roman" panose="02020603050405020304" pitchFamily="18" charset="0"/>
              </a:rPr>
              <a:t>ФОТО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2E20C1-1F2C-4022-9F94-3CCBC8420502}"/>
              </a:ext>
            </a:extLst>
          </p:cNvPr>
          <p:cNvSpPr/>
          <p:nvPr/>
        </p:nvSpPr>
        <p:spPr>
          <a:xfrm>
            <a:off x="4571999" y="518615"/>
            <a:ext cx="72889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B49EC5-CB22-4503-BED4-57C6A45E896C}"/>
              </a:ext>
            </a:extLst>
          </p:cNvPr>
          <p:cNvSpPr/>
          <p:nvPr/>
        </p:nvSpPr>
        <p:spPr>
          <a:xfrm>
            <a:off x="4844416" y="331419"/>
            <a:ext cx="7107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EE2F8EF-43F0-492D-BF9C-A615A241F580}"/>
              </a:ext>
            </a:extLst>
          </p:cNvPr>
          <p:cNvSpPr/>
          <p:nvPr/>
        </p:nvSpPr>
        <p:spPr>
          <a:xfrm>
            <a:off x="6096000" y="518614"/>
            <a:ext cx="560567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 медалью «За отвагу».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 из улиц города Асбеста Свердловской области названа именем Героя. На территории 3 школы города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Мйкопа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учился Владислав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установлен бюст Герою.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школы свято хранят память о Герое, в школьном музее находится экспозиция, отражающая школьные годы Владислава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Долонина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его неоценимый подвиг!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CAAA35-8E46-45B5-AC1E-BCBC67B5FC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21" y="133557"/>
            <a:ext cx="4762500" cy="31718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31246D-FEFF-4C2D-A17D-A1A1BACEB7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021" y="3271532"/>
            <a:ext cx="4055449" cy="304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3494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534</Words>
  <Application>Microsoft Office PowerPoint</Application>
  <PresentationFormat>Широкоэкранный</PresentationFormat>
  <Paragraphs>28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IBM Plex Sans</vt:lpstr>
      <vt:lpstr>IBM Plex Sans Thin</vt:lpstr>
      <vt:lpstr>Impact (Заголовки)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ПАМЯТИ ХУСЕНА АНДРУХАЕВА, ПЕРВОГО ЛИТЕРАТОРА, ПОЛУЧИВШЕГО ЗВАНИЕ ГЕРОЯ СОВЕТСКОГО СОЮЗА ПОСВЯЩАЕТСЯ</dc:title>
  <dc:creator>ADMIN</dc:creator>
  <cp:lastModifiedBy>User</cp:lastModifiedBy>
  <cp:revision>33</cp:revision>
  <dcterms:created xsi:type="dcterms:W3CDTF">2025-07-13T17:38:30Z</dcterms:created>
  <dcterms:modified xsi:type="dcterms:W3CDTF">2026-10-09T18:21:08Z</dcterms:modified>
</cp:coreProperties>
</file>