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gey Shepotenko" userId="15cb3b82abbc07a3" providerId="LiveId" clId="{EACF4177-FEF6-47BC-A152-C69B49840067}"/>
    <pc:docChg chg="undo custSel addSld delSld modSld">
      <pc:chgData name="Sergey Shepotenko" userId="15cb3b82abbc07a3" providerId="LiveId" clId="{EACF4177-FEF6-47BC-A152-C69B49840067}" dt="2026-10-05T19:56:04.646" v="461" actId="20577"/>
      <pc:docMkLst>
        <pc:docMk/>
      </pc:docMkLst>
      <pc:sldChg chg="modSp mod">
        <pc:chgData name="Sergey Shepotenko" userId="15cb3b82abbc07a3" providerId="LiveId" clId="{EACF4177-FEF6-47BC-A152-C69B49840067}" dt="2026-10-05T19:04:24.405" v="438" actId="20577"/>
        <pc:sldMkLst>
          <pc:docMk/>
          <pc:sldMk cId="0" sldId="256"/>
        </pc:sldMkLst>
        <pc:spChg chg="mod">
          <ac:chgData name="Sergey Shepotenko" userId="15cb3b82abbc07a3" providerId="LiveId" clId="{EACF4177-FEF6-47BC-A152-C69B49840067}" dt="2026-10-05T19:04:24.405" v="438" actId="20577"/>
          <ac:spMkLst>
            <pc:docMk/>
            <pc:sldMk cId="0" sldId="256"/>
            <ac:spMk id="21" creationId="{00000000-0000-0000-0000-000000000000}"/>
          </ac:spMkLst>
        </pc:spChg>
      </pc:sldChg>
      <pc:sldChg chg="addSp delSp modSp mod modTransition">
        <pc:chgData name="Sergey Shepotenko" userId="15cb3b82abbc07a3" providerId="LiveId" clId="{EACF4177-FEF6-47BC-A152-C69B49840067}" dt="2026-10-05T18:36:41.311" v="254"/>
        <pc:sldMkLst>
          <pc:docMk/>
          <pc:sldMk cId="0" sldId="259"/>
        </pc:sldMkLst>
        <pc:spChg chg="mod">
          <ac:chgData name="Sergey Shepotenko" userId="15cb3b82abbc07a3" providerId="LiveId" clId="{EACF4177-FEF6-47BC-A152-C69B49840067}" dt="2026-10-04T20:00:12.607" v="38" actId="20577"/>
          <ac:spMkLst>
            <pc:docMk/>
            <pc:sldMk cId="0" sldId="259"/>
            <ac:spMk id="13" creationId="{00000000-0000-0000-0000-000000000000}"/>
          </ac:spMkLst>
        </pc:spChg>
        <pc:spChg chg="add del mod">
          <ac:chgData name="Sergey Shepotenko" userId="15cb3b82abbc07a3" providerId="LiveId" clId="{EACF4177-FEF6-47BC-A152-C69B49840067}" dt="2026-10-04T20:06:59.367" v="57" actId="20577"/>
          <ac:spMkLst>
            <pc:docMk/>
            <pc:sldMk cId="0" sldId="259"/>
            <ac:spMk id="14" creationId="{00000000-0000-0000-0000-000000000000}"/>
          </ac:spMkLst>
        </pc:spChg>
        <pc:spChg chg="del">
          <ac:chgData name="Sergey Shepotenko" userId="15cb3b82abbc07a3" providerId="LiveId" clId="{EACF4177-FEF6-47BC-A152-C69B49840067}" dt="2026-10-04T19:57:32.402" v="27" actId="478"/>
          <ac:spMkLst>
            <pc:docMk/>
            <pc:sldMk cId="0" sldId="259"/>
            <ac:spMk id="15" creationId="{00000000-0000-0000-0000-000000000000}"/>
          </ac:spMkLst>
        </pc:spChg>
      </pc:sldChg>
      <pc:sldChg chg="modTransition">
        <pc:chgData name="Sergey Shepotenko" userId="15cb3b82abbc07a3" providerId="LiveId" clId="{EACF4177-FEF6-47BC-A152-C69B49840067}" dt="2026-10-05T18:22:10.247" v="190"/>
        <pc:sldMkLst>
          <pc:docMk/>
          <pc:sldMk cId="0" sldId="260"/>
        </pc:sldMkLst>
      </pc:sldChg>
      <pc:sldChg chg="modTransition">
        <pc:chgData name="Sergey Shepotenko" userId="15cb3b82abbc07a3" providerId="LiveId" clId="{EACF4177-FEF6-47BC-A152-C69B49840067}" dt="2026-10-05T18:22:22.538" v="194"/>
        <pc:sldMkLst>
          <pc:docMk/>
          <pc:sldMk cId="0" sldId="261"/>
        </pc:sldMkLst>
      </pc:sldChg>
      <pc:sldChg chg="modSp mod modTransition">
        <pc:chgData name="Sergey Shepotenko" userId="15cb3b82abbc07a3" providerId="LiveId" clId="{EACF4177-FEF6-47BC-A152-C69B49840067}" dt="2026-10-05T18:37:08.118" v="255" actId="122"/>
        <pc:sldMkLst>
          <pc:docMk/>
          <pc:sldMk cId="0" sldId="262"/>
        </pc:sldMkLst>
        <pc:spChg chg="mod">
          <ac:chgData name="Sergey Shepotenko" userId="15cb3b82abbc07a3" providerId="LiveId" clId="{EACF4177-FEF6-47BC-A152-C69B49840067}" dt="2026-10-05T18:37:08.118" v="255" actId="122"/>
          <ac:spMkLst>
            <pc:docMk/>
            <pc:sldMk cId="0" sldId="262"/>
            <ac:spMk id="3" creationId="{00000000-0000-0000-0000-000000000000}"/>
          </ac:spMkLst>
        </pc:spChg>
      </pc:sldChg>
      <pc:sldChg chg="modSp mod modTransition">
        <pc:chgData name="Sergey Shepotenko" userId="15cb3b82abbc07a3" providerId="LiveId" clId="{EACF4177-FEF6-47BC-A152-C69B49840067}" dt="2026-10-05T18:22:28.839" v="196"/>
        <pc:sldMkLst>
          <pc:docMk/>
          <pc:sldMk cId="0" sldId="263"/>
        </pc:sldMkLst>
        <pc:spChg chg="mod">
          <ac:chgData name="Sergey Shepotenko" userId="15cb3b82abbc07a3" providerId="LiveId" clId="{EACF4177-FEF6-47BC-A152-C69B49840067}" dt="2026-10-04T20:06:28.312" v="47" actId="1076"/>
          <ac:spMkLst>
            <pc:docMk/>
            <pc:sldMk cId="0" sldId="263"/>
            <ac:spMk id="8" creationId="{00000000-0000-0000-0000-000000000000}"/>
          </ac:spMkLst>
        </pc:spChg>
      </pc:sldChg>
      <pc:sldChg chg="modTransition">
        <pc:chgData name="Sergey Shepotenko" userId="15cb3b82abbc07a3" providerId="LiveId" clId="{EACF4177-FEF6-47BC-A152-C69B49840067}" dt="2026-10-05T18:42:27.197" v="259"/>
        <pc:sldMkLst>
          <pc:docMk/>
          <pc:sldMk cId="0" sldId="264"/>
        </pc:sldMkLst>
      </pc:sldChg>
      <pc:sldChg chg="addSp delSp modSp mod modTransition delAnim modAnim">
        <pc:chgData name="Sergey Shepotenko" userId="15cb3b82abbc07a3" providerId="LiveId" clId="{EACF4177-FEF6-47BC-A152-C69B49840067}" dt="2026-10-05T19:56:04.646" v="461" actId="20577"/>
        <pc:sldMkLst>
          <pc:docMk/>
          <pc:sldMk cId="0" sldId="265"/>
        </pc:sldMkLst>
        <pc:spChg chg="mod">
          <ac:chgData name="Sergey Shepotenko" userId="15cb3b82abbc07a3" providerId="LiveId" clId="{EACF4177-FEF6-47BC-A152-C69B49840067}" dt="2026-10-05T18:35:54.293" v="247" actId="1076"/>
          <ac:spMkLst>
            <pc:docMk/>
            <pc:sldMk cId="0" sldId="265"/>
            <ac:spMk id="3" creationId="{00000000-0000-0000-0000-000000000000}"/>
          </ac:spMkLst>
        </pc:spChg>
        <pc:spChg chg="del">
          <ac:chgData name="Sergey Shepotenko" userId="15cb3b82abbc07a3" providerId="LiveId" clId="{EACF4177-FEF6-47BC-A152-C69B49840067}" dt="2026-10-05T18:33:05.871" v="235" actId="478"/>
          <ac:spMkLst>
            <pc:docMk/>
            <pc:sldMk cId="0" sldId="265"/>
            <ac:spMk id="7" creationId="{00000000-0000-0000-0000-000000000000}"/>
          </ac:spMkLst>
        </pc:spChg>
        <pc:spChg chg="mod">
          <ac:chgData name="Sergey Shepotenko" userId="15cb3b82abbc07a3" providerId="LiveId" clId="{EACF4177-FEF6-47BC-A152-C69B49840067}" dt="2026-10-05T18:36:22.476" v="252" actId="1076"/>
          <ac:spMkLst>
            <pc:docMk/>
            <pc:sldMk cId="0" sldId="265"/>
            <ac:spMk id="8" creationId="{00000000-0000-0000-0000-000000000000}"/>
          </ac:spMkLst>
        </pc:spChg>
        <pc:spChg chg="mod">
          <ac:chgData name="Sergey Shepotenko" userId="15cb3b82abbc07a3" providerId="LiveId" clId="{EACF4177-FEF6-47BC-A152-C69B49840067}" dt="2026-10-05T19:56:04.646" v="461" actId="20577"/>
          <ac:spMkLst>
            <pc:docMk/>
            <pc:sldMk cId="0" sldId="265"/>
            <ac:spMk id="9" creationId="{00000000-0000-0000-0000-000000000000}"/>
          </ac:spMkLst>
        </pc:spChg>
        <pc:spChg chg="mod">
          <ac:chgData name="Sergey Shepotenko" userId="15cb3b82abbc07a3" providerId="LiveId" clId="{EACF4177-FEF6-47BC-A152-C69B49840067}" dt="2026-10-05T18:36:08.988" v="249" actId="107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Sergey Shepotenko" userId="15cb3b82abbc07a3" providerId="LiveId" clId="{EACF4177-FEF6-47BC-A152-C69B49840067}" dt="2026-10-05T18:36:04.716" v="248" actId="1076"/>
          <ac:spMkLst>
            <pc:docMk/>
            <pc:sldMk cId="0" sldId="265"/>
            <ac:spMk id="11" creationId="{00000000-0000-0000-0000-000000000000}"/>
          </ac:spMkLst>
        </pc:spChg>
        <pc:spChg chg="del">
          <ac:chgData name="Sergey Shepotenko" userId="15cb3b82abbc07a3" providerId="LiveId" clId="{EACF4177-FEF6-47BC-A152-C69B49840067}" dt="2026-10-04T20:05:56.790" v="43" actId="478"/>
          <ac:spMkLst>
            <pc:docMk/>
            <pc:sldMk cId="0" sldId="265"/>
            <ac:spMk id="12" creationId="{00000000-0000-0000-0000-000000000000}"/>
          </ac:spMkLst>
        </pc:spChg>
        <pc:picChg chg="add del mod">
          <ac:chgData name="Sergey Shepotenko" userId="15cb3b82abbc07a3" providerId="LiveId" clId="{EACF4177-FEF6-47BC-A152-C69B49840067}" dt="2026-10-05T18:19:04.473" v="81" actId="478"/>
          <ac:picMkLst>
            <pc:docMk/>
            <pc:sldMk cId="0" sldId="265"/>
            <ac:picMk id="13" creationId="{AFA07A1E-9058-A930-CA2A-816C7F3338FC}"/>
          </ac:picMkLst>
        </pc:picChg>
        <pc:picChg chg="add del">
          <ac:chgData name="Sergey Shepotenko" userId="15cb3b82abbc07a3" providerId="LiveId" clId="{EACF4177-FEF6-47BC-A152-C69B49840067}" dt="2026-10-05T18:19:32.840" v="95" actId="478"/>
          <ac:picMkLst>
            <pc:docMk/>
            <pc:sldMk cId="0" sldId="265"/>
            <ac:picMk id="14" creationId="{0EE858C5-DFCE-A249-4E2E-95510F130C18}"/>
          </ac:picMkLst>
        </pc:picChg>
      </pc:sldChg>
      <pc:sldChg chg="addSp delSp modSp add del mod modTransition">
        <pc:chgData name="Sergey Shepotenko" userId="15cb3b82abbc07a3" providerId="LiveId" clId="{EACF4177-FEF6-47BC-A152-C69B49840067}" dt="2026-10-05T19:50:41.457" v="449" actId="47"/>
        <pc:sldMkLst>
          <pc:docMk/>
          <pc:sldMk cId="2895229049" sldId="266"/>
        </pc:sldMkLst>
        <pc:spChg chg="del">
          <ac:chgData name="Sergey Shepotenko" userId="15cb3b82abbc07a3" providerId="LiveId" clId="{EACF4177-FEF6-47BC-A152-C69B49840067}" dt="2026-10-05T18:53:33.977" v="291" actId="478"/>
          <ac:spMkLst>
            <pc:docMk/>
            <pc:sldMk cId="2895229049" sldId="266"/>
            <ac:spMk id="3" creationId="{00000000-0000-0000-0000-000000000000}"/>
          </ac:spMkLst>
        </pc:spChg>
        <pc:spChg chg="del mod">
          <ac:chgData name="Sergey Shepotenko" userId="15cb3b82abbc07a3" providerId="LiveId" clId="{EACF4177-FEF6-47BC-A152-C69B49840067}" dt="2026-10-05T18:53:42.384" v="297" actId="478"/>
          <ac:spMkLst>
            <pc:docMk/>
            <pc:sldMk cId="2895229049" sldId="266"/>
            <ac:spMk id="4" creationId="{00000000-0000-0000-0000-000000000000}"/>
          </ac:spMkLst>
        </pc:spChg>
        <pc:spChg chg="del">
          <ac:chgData name="Sergey Shepotenko" userId="15cb3b82abbc07a3" providerId="LiveId" clId="{EACF4177-FEF6-47BC-A152-C69B49840067}" dt="2026-10-05T18:53:58.596" v="303" actId="478"/>
          <ac:spMkLst>
            <pc:docMk/>
            <pc:sldMk cId="2895229049" sldId="266"/>
            <ac:spMk id="5" creationId="{00000000-0000-0000-0000-000000000000}"/>
          </ac:spMkLst>
        </pc:spChg>
        <pc:spChg chg="del mod">
          <ac:chgData name="Sergey Shepotenko" userId="15cb3b82abbc07a3" providerId="LiveId" clId="{EACF4177-FEF6-47BC-A152-C69B49840067}" dt="2026-10-05T18:54:10.706" v="305" actId="478"/>
          <ac:spMkLst>
            <pc:docMk/>
            <pc:sldMk cId="2895229049" sldId="266"/>
            <ac:spMk id="6" creationId="{00000000-0000-0000-0000-000000000000}"/>
          </ac:spMkLst>
        </pc:spChg>
        <pc:spChg chg="del mod">
          <ac:chgData name="Sergey Shepotenko" userId="15cb3b82abbc07a3" providerId="LiveId" clId="{EACF4177-FEF6-47BC-A152-C69B49840067}" dt="2026-10-05T18:53:35.954" v="293" actId="478"/>
          <ac:spMkLst>
            <pc:docMk/>
            <pc:sldMk cId="2895229049" sldId="266"/>
            <ac:spMk id="8" creationId="{00000000-0000-0000-0000-000000000000}"/>
          </ac:spMkLst>
        </pc:spChg>
        <pc:spChg chg="del">
          <ac:chgData name="Sergey Shepotenko" userId="15cb3b82abbc07a3" providerId="LiveId" clId="{EACF4177-FEF6-47BC-A152-C69B49840067}" dt="2026-10-05T18:53:45.543" v="298" actId="478"/>
          <ac:spMkLst>
            <pc:docMk/>
            <pc:sldMk cId="2895229049" sldId="266"/>
            <ac:spMk id="9" creationId="{00000000-0000-0000-0000-000000000000}"/>
          </ac:spMkLst>
        </pc:spChg>
        <pc:spChg chg="del">
          <ac:chgData name="Sergey Shepotenko" userId="15cb3b82abbc07a3" providerId="LiveId" clId="{EACF4177-FEF6-47BC-A152-C69B49840067}" dt="2026-10-05T18:53:52.807" v="301" actId="478"/>
          <ac:spMkLst>
            <pc:docMk/>
            <pc:sldMk cId="2895229049" sldId="266"/>
            <ac:spMk id="10" creationId="{00000000-0000-0000-0000-000000000000}"/>
          </ac:spMkLst>
        </pc:spChg>
        <pc:spChg chg="del">
          <ac:chgData name="Sergey Shepotenko" userId="15cb3b82abbc07a3" providerId="LiveId" clId="{EACF4177-FEF6-47BC-A152-C69B49840067}" dt="2026-10-05T18:53:54.772" v="302" actId="478"/>
          <ac:spMkLst>
            <pc:docMk/>
            <pc:sldMk cId="2895229049" sldId="266"/>
            <ac:spMk id="11" creationId="{00000000-0000-0000-0000-000000000000}"/>
          </ac:spMkLst>
        </pc:spChg>
        <pc:picChg chg="add del">
          <ac:chgData name="Sergey Shepotenko" userId="15cb3b82abbc07a3" providerId="LiveId" clId="{EACF4177-FEF6-47BC-A152-C69B49840067}" dt="2026-10-05T18:53:51.254" v="300" actId="478"/>
          <ac:picMkLst>
            <pc:docMk/>
            <pc:sldMk cId="2895229049" sldId="266"/>
            <ac:picMk id="2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microsoft.com/office/2007/relationships/media" Target="../media/media2.mp3"/><Relationship Id="rId7" Type="http://schemas.openxmlformats.org/officeDocument/2006/relationships/image" Target="../media/image2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g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8288" y="-18288"/>
            <a:ext cx="12228271" cy="68945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6B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0" i="0">
                <a:solidFill>
                  <a:srgbClr val="5A5550"/>
                </a:solidFill>
                <a:latin typeface="Verdana"/>
              </a:rPr>
              <a:t>Всероссийская исследовательско-мемориальная акция «Имя в истории образовательной организации»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868680"/>
            <a:ext cx="3429000" cy="402336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937259"/>
            <a:ext cx="34290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Verdana"/>
              </a:rPr>
              <a:t>НОМИНАЦИЯ «ПЕДАГОГ-ГЕРОЙ»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35024"/>
            <a:ext cx="6949440" cy="1645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4400" b="1" i="0" dirty="0" err="1">
                <a:solidFill>
                  <a:srgbClr val="8C1D1D"/>
                </a:solidFill>
                <a:latin typeface="Georgia"/>
              </a:rPr>
              <a:t>От</a:t>
            </a:r>
            <a:r>
              <a:rPr sz="4400" b="1" i="0" dirty="0">
                <a:solidFill>
                  <a:srgbClr val="8C1D1D"/>
                </a:solidFill>
                <a:latin typeface="Georgia"/>
              </a:rPr>
              <a:t> </a:t>
            </a:r>
            <a:r>
              <a:rPr sz="4400" b="1" i="0" dirty="0" err="1">
                <a:solidFill>
                  <a:srgbClr val="8C1D1D"/>
                </a:solidFill>
                <a:latin typeface="Georgia"/>
              </a:rPr>
              <a:t>Сталинграда</a:t>
            </a:r>
            <a:endParaRPr sz="4400" b="1" i="0" dirty="0">
              <a:solidFill>
                <a:srgbClr val="8C1D1D"/>
              </a:solidFill>
              <a:latin typeface="Georgia"/>
            </a:endParaRPr>
          </a:p>
          <a:p>
            <a:pPr algn="l">
              <a:lnSpc>
                <a:spcPct val="95000"/>
              </a:lnSpc>
            </a:pPr>
            <a:r>
              <a:rPr sz="4400" b="1" i="0" dirty="0" err="1">
                <a:solidFill>
                  <a:srgbClr val="8C1D1D"/>
                </a:solidFill>
                <a:latin typeface="Georgia"/>
              </a:rPr>
              <a:t>до</a:t>
            </a:r>
            <a:r>
              <a:rPr sz="4400" b="1" i="0" dirty="0">
                <a:solidFill>
                  <a:srgbClr val="8C1D1D"/>
                </a:solidFill>
                <a:latin typeface="Georgia"/>
              </a:rPr>
              <a:t> </a:t>
            </a:r>
            <a:r>
              <a:rPr sz="4400" b="1" i="0" dirty="0" err="1">
                <a:solidFill>
                  <a:srgbClr val="8C1D1D"/>
                </a:solidFill>
                <a:latin typeface="Georgia"/>
              </a:rPr>
              <a:t>школьной</a:t>
            </a:r>
            <a:r>
              <a:rPr sz="4400" b="1" i="0" dirty="0">
                <a:solidFill>
                  <a:srgbClr val="8C1D1D"/>
                </a:solidFill>
                <a:latin typeface="Georgia"/>
              </a:rPr>
              <a:t> </a:t>
            </a:r>
            <a:r>
              <a:rPr sz="4400" b="1" i="0" dirty="0" err="1">
                <a:solidFill>
                  <a:srgbClr val="8C1D1D"/>
                </a:solidFill>
                <a:latin typeface="Georgia"/>
              </a:rPr>
              <a:t>доски</a:t>
            </a:r>
            <a:endParaRPr sz="4400" b="1" i="0" dirty="0">
              <a:solidFill>
                <a:srgbClr val="8C1D1D"/>
              </a:solidFill>
              <a:latin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368" y="3017520"/>
            <a:ext cx="621792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700" b="0" i="1">
                <a:solidFill>
                  <a:srgbClr val="8A6A3A"/>
                </a:solidFill>
                <a:latin typeface="Georgia"/>
              </a:rPr>
              <a:t>Память, написанная мелом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3383280"/>
            <a:ext cx="6035040" cy="45720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3529584"/>
            <a:ext cx="640080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2B2B2B"/>
                </a:solidFill>
                <a:latin typeface="Verdana"/>
              </a:rPr>
              <a:t>Николай Деомидович Легкоконец (29.08.1921 — 15.11.2009) — учитель географии Новоджерелиевской школы, завуч, сержант, старший радиотелеграфист 197-й стрелковой дивизии.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49540" y="864108"/>
            <a:ext cx="1161288" cy="11612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m_boevy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8120" y="932688"/>
            <a:ext cx="1024128" cy="10241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006840" y="1060704"/>
            <a:ext cx="288036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200" b="1" i="0">
                <a:solidFill>
                  <a:srgbClr val="6B1414"/>
                </a:solidFill>
                <a:latin typeface="Verdana"/>
              </a:rPr>
              <a:t>Медаль «За боевые заслуги»</a:t>
            </a:r>
          </a:p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5A5550"/>
                </a:solidFill>
                <a:latin typeface="Verdana"/>
              </a:rPr>
              <a:t>31 декабря 1942 года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49540" y="2052828"/>
            <a:ext cx="1161288" cy="11612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m_zvezd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8120" y="2121408"/>
            <a:ext cx="1024128" cy="10241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006840" y="2249424"/>
            <a:ext cx="288036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200" b="1" i="0">
                <a:solidFill>
                  <a:srgbClr val="6B1414"/>
                </a:solidFill>
                <a:latin typeface="Verdana"/>
              </a:rPr>
              <a:t>Орден Красной Звезды</a:t>
            </a:r>
          </a:p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5A5550"/>
                </a:solidFill>
                <a:latin typeface="Verdana"/>
              </a:rPr>
              <a:t>8 октября 1944 года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49540" y="3241548"/>
            <a:ext cx="1161288" cy="11612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m_otech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8120" y="3310128"/>
            <a:ext cx="1024128" cy="102412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006840" y="3438144"/>
            <a:ext cx="288036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200" b="1" i="0">
                <a:solidFill>
                  <a:srgbClr val="6B1414"/>
                </a:solidFill>
                <a:latin typeface="Verdana"/>
              </a:rPr>
              <a:t>Орден Отечественной войны</a:t>
            </a:r>
          </a:p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5A5550"/>
                </a:solidFill>
                <a:latin typeface="Verdana"/>
              </a:rPr>
              <a:t>I степени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4553712"/>
            <a:ext cx="10908792" cy="1664208"/>
          </a:xfrm>
          <a:prstGeom prst="rect">
            <a:avLst/>
          </a:prstGeom>
          <a:solidFill>
            <a:srgbClr val="FAF6EE"/>
          </a:solidFill>
          <a:ln w="9525">
            <a:solidFill>
              <a:srgbClr val="B88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96112" y="4718304"/>
            <a:ext cx="10424160" cy="1499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Aft>
                <a:spcPts val="700"/>
              </a:spcAft>
            </a:pPr>
            <a:r>
              <a:rPr sz="1300" b="1" i="0" dirty="0" err="1">
                <a:solidFill>
                  <a:srgbClr val="6B1414"/>
                </a:solidFill>
                <a:latin typeface="Verdana"/>
              </a:rPr>
              <a:t>Образовательная</a:t>
            </a:r>
            <a:r>
              <a:rPr sz="13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300" b="1" i="0" dirty="0" err="1">
                <a:solidFill>
                  <a:srgbClr val="6B1414"/>
                </a:solidFill>
                <a:latin typeface="Verdana"/>
              </a:rPr>
              <a:t>организация</a:t>
            </a:r>
            <a:r>
              <a:rPr sz="1300" b="1" i="0" dirty="0">
                <a:solidFill>
                  <a:srgbClr val="6B1414"/>
                </a:solidFill>
                <a:latin typeface="Verdana"/>
              </a:rPr>
              <a:t>: 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МБУДО ЦДОД «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Юность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»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станицы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Новоджерелиевской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муниципального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образования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Брюховецкий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район</a:t>
            </a:r>
            <a:endParaRPr sz="1300" b="0" i="0" dirty="0">
              <a:solidFill>
                <a:srgbClr val="2B2B2B"/>
              </a:solidFill>
              <a:latin typeface="Verdana"/>
            </a:endParaRPr>
          </a:p>
          <a:p>
            <a:pPr algn="l">
              <a:lnSpc>
                <a:spcPct val="110000"/>
              </a:lnSpc>
              <a:spcAft>
                <a:spcPts val="700"/>
              </a:spcAft>
            </a:pPr>
            <a:r>
              <a:rPr sz="1300" b="1" i="0" dirty="0" err="1">
                <a:solidFill>
                  <a:srgbClr val="6B1414"/>
                </a:solidFill>
                <a:latin typeface="Verdana"/>
              </a:rPr>
              <a:t>Коллектив</a:t>
            </a:r>
            <a:r>
              <a:rPr sz="13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300" b="1" i="0" dirty="0" err="1">
                <a:solidFill>
                  <a:srgbClr val="6B1414"/>
                </a:solidFill>
                <a:latin typeface="Verdana"/>
              </a:rPr>
              <a:t>авторов</a:t>
            </a:r>
            <a:r>
              <a:rPr sz="1300" b="1" i="0" dirty="0">
                <a:solidFill>
                  <a:srgbClr val="6B1414"/>
                </a:solidFill>
                <a:latin typeface="Verdana"/>
              </a:rPr>
              <a:t>: </a:t>
            </a:r>
            <a:r>
              <a:rPr sz="1300" b="1" i="0" dirty="0" err="1">
                <a:solidFill>
                  <a:srgbClr val="2B2B2B"/>
                </a:solidFill>
                <a:latin typeface="Verdana"/>
              </a:rPr>
              <a:t>педагог-наставник</a:t>
            </a:r>
            <a:r>
              <a:rPr sz="1300" b="1" i="0" dirty="0">
                <a:solidFill>
                  <a:srgbClr val="2B2B2B"/>
                </a:solidFill>
                <a:latin typeface="Verdana"/>
              </a:rPr>
              <a:t> — Шепотенко </a:t>
            </a:r>
            <a:r>
              <a:rPr sz="1300" b="1" i="0" dirty="0" err="1">
                <a:solidFill>
                  <a:srgbClr val="2B2B2B"/>
                </a:solidFill>
                <a:latin typeface="Verdana"/>
              </a:rPr>
              <a:t>Виктория</a:t>
            </a:r>
            <a:r>
              <a:rPr sz="1300" b="1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300" b="1" i="0" dirty="0" err="1">
                <a:solidFill>
                  <a:srgbClr val="2B2B2B"/>
                </a:solidFill>
                <a:latin typeface="Verdana"/>
              </a:rPr>
              <a:t>Викторовна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(МБУДО ЦДОД «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Юность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»);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обучающиеся</a:t>
            </a:r>
            <a:r>
              <a:rPr lang="ru-RU" sz="1300" b="0" i="0" dirty="0">
                <a:solidFill>
                  <a:srgbClr val="2B2B2B"/>
                </a:solidFill>
                <a:latin typeface="Verdana"/>
              </a:rPr>
              <a:t> – Шепотенко Вероника Сергеевна, Кулеш Эмма Сергеевна,  Казарян Валерия </a:t>
            </a:r>
            <a:r>
              <a:rPr lang="ru-RU" sz="1300" b="0" i="0" dirty="0" err="1">
                <a:solidFill>
                  <a:srgbClr val="2B2B2B"/>
                </a:solidFill>
                <a:latin typeface="Verdana"/>
              </a:rPr>
              <a:t>Азканазовна</a:t>
            </a:r>
            <a:r>
              <a:rPr lang="ru-RU" sz="1300" dirty="0">
                <a:solidFill>
                  <a:srgbClr val="2B2B2B"/>
                </a:solidFill>
                <a:latin typeface="Verdana"/>
              </a:rPr>
              <a:t>.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</a:t>
            </a:r>
            <a:endParaRPr lang="ru-RU" sz="1300" b="0" i="0" dirty="0">
              <a:solidFill>
                <a:srgbClr val="2B2B2B"/>
              </a:solidFill>
              <a:latin typeface="Verdana"/>
            </a:endParaRPr>
          </a:p>
          <a:p>
            <a:pPr algn="l">
              <a:lnSpc>
                <a:spcPct val="110000"/>
              </a:lnSpc>
              <a:spcAft>
                <a:spcPts val="700"/>
              </a:spcAft>
            </a:pPr>
            <a:r>
              <a:rPr sz="1300" b="1" i="0" dirty="0" err="1">
                <a:solidFill>
                  <a:srgbClr val="6B1414"/>
                </a:solidFill>
                <a:latin typeface="Verdana"/>
              </a:rPr>
              <a:t>Вид</a:t>
            </a:r>
            <a:r>
              <a:rPr sz="13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300" b="1" i="0" dirty="0" err="1">
                <a:solidFill>
                  <a:srgbClr val="6B1414"/>
                </a:solidFill>
                <a:latin typeface="Verdana"/>
              </a:rPr>
              <a:t>конкурсной</a:t>
            </a:r>
            <a:r>
              <a:rPr sz="13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300" b="1" i="0" dirty="0" err="1">
                <a:solidFill>
                  <a:srgbClr val="6B1414"/>
                </a:solidFill>
                <a:latin typeface="Verdana"/>
              </a:rPr>
              <a:t>работы</a:t>
            </a:r>
            <a:r>
              <a:rPr sz="1300" b="1" i="0" dirty="0">
                <a:solidFill>
                  <a:srgbClr val="6B1414"/>
                </a:solidFill>
                <a:latin typeface="Verdana"/>
              </a:rPr>
              <a:t>: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текстовая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группа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—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текст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экскурсии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по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экспозиции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;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мультимедийная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группа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—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презентация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с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авторской</a:t>
            </a:r>
            <a:r>
              <a:rPr sz="13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300" b="0" i="0" dirty="0" err="1">
                <a:solidFill>
                  <a:srgbClr val="2B2B2B"/>
                </a:solidFill>
                <a:latin typeface="Verdana"/>
              </a:rPr>
              <a:t>озвучкой</a:t>
            </a:r>
            <a:r>
              <a:rPr lang="ru-RU" sz="1300" b="0" i="0" dirty="0">
                <a:solidFill>
                  <a:srgbClr val="2B2B2B"/>
                </a:solidFill>
                <a:latin typeface="Verdana"/>
              </a:rPr>
              <a:t>.</a:t>
            </a:r>
            <a:endParaRPr sz="1300" b="0" i="0" dirty="0">
              <a:solidFill>
                <a:srgbClr val="2B2B2B"/>
              </a:solidFill>
              <a:latin typeface="Verdan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 b="0" i="0">
                <a:solidFill>
                  <a:srgbClr val="5A5550"/>
                </a:solidFill>
                <a:latin typeface="Verdana"/>
              </a:rPr>
              <a:t>Всероссийская акция «Имя в истории образовательной организации» · номинация «Педагог-герой»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419088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900" b="1" i="0">
                <a:solidFill>
                  <a:srgbClr val="5A5550"/>
                </a:solidFill>
                <a:latin typeface="Verdana"/>
              </a:rPr>
              <a:t>1</a:t>
            </a:r>
          </a:p>
        </p:txBody>
      </p:sp>
      <p:pic>
        <p:nvPicPr>
          <p:cNvPr id="24" name="Озвучка экспозиции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92256" y="5989320"/>
            <a:ext cx="310896" cy="310896"/>
          </a:xfrm>
          <a:prstGeom prst="rect">
            <a:avLst/>
          </a:prstGeom>
        </p:spPr>
      </p:pic>
      <p:pic>
        <p:nvPicPr>
          <p:cNvPr id="25" name="Тихая музыка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539728" y="5989320"/>
            <a:ext cx="310896" cy="310896"/>
          </a:xfrm>
          <a:prstGeom prst="rect">
            <a:avLst/>
          </a:prstGeom>
        </p:spPr>
      </p:pic>
    </p:spTree>
  </p:cSld>
  <p:clrMapOvr>
    <a:masterClrMapping/>
  </p:clrMapOvr>
  <p:transition spd="med" advTm="1534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1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3061" numSld="10">
                <p:cTn id="1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" y="-18288"/>
            <a:ext cx="12228271" cy="6894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02336"/>
            <a:ext cx="108813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8C1D1D"/>
                </a:solidFill>
                <a:latin typeface="Georgia"/>
              </a:rPr>
              <a:t>Почему мы рассказываем именно о нём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24128"/>
            <a:ext cx="1554480" cy="41148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115568"/>
            <a:ext cx="108813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0" i="1">
                <a:solidFill>
                  <a:srgbClr val="5A5550"/>
                </a:solidFill>
                <a:latin typeface="Verdana"/>
              </a:rPr>
              <a:t>Станица Новоджерелиевская — малая родина героя и место, где стоит наша образовательная организация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 b="0" i="0">
                <a:solidFill>
                  <a:srgbClr val="5A5550"/>
                </a:solidFill>
                <a:latin typeface="Verdana"/>
              </a:rPr>
              <a:t>Всероссийская акция «Имя в истории образовательной организации» · номинация «Педагог-герой»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19088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900" b="1" i="0">
                <a:solidFill>
                  <a:srgbClr val="5A5550"/>
                </a:solidFill>
                <a:latin typeface="Verdana"/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571500" y="1449324"/>
            <a:ext cx="3154679" cy="2542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f_schoo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517904"/>
            <a:ext cx="3017520" cy="24048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771900" y="1449324"/>
            <a:ext cx="2075688" cy="2542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f_portrait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80" y="1517904"/>
            <a:ext cx="1938528" cy="24048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6928" y="4187952"/>
            <a:ext cx="498348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50" b="0" i="1">
                <a:solidFill>
                  <a:srgbClr val="5A5550"/>
                </a:solidFill>
                <a:latin typeface="Verdana"/>
              </a:rPr>
              <a:t>9 Мая в станице Новоджерелиевской. Справа — Н. Д. Легкоконец, фото из семейного архива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44768" y="1563624"/>
            <a:ext cx="5394960" cy="420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2B2B2B"/>
                </a:solidFill>
                <a:latin typeface="Verdana"/>
              </a:rPr>
              <a:t>Он родился здесь. Здесь ушёл на фронт. Сюда вернулся — и более тридцати лет учил детей географии в Новоджерелиевской школе, был завучем и организатором внеклассной работы.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2B2B2B"/>
                </a:solidFill>
                <a:latin typeface="Verdana"/>
              </a:rPr>
              <a:t>В Новоджерелиевском историко-археологическом музее он вёл Уроки Мужества. О Сталинградской битве школьникам рассказывал не учебник — рассказывал человек, который в ней воевал.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00" b="0" i="0">
                <a:solidFill>
                  <a:srgbClr val="2B2B2B"/>
                </a:solidFill>
                <a:latin typeface="Verdana"/>
              </a:rPr>
              <a:t>На его Уроках Мужества была наш педагог — Виктория Викторовна Шепотенко: на музейной фотографии она стоит рядом с Николаем Деомидовичем. Эта связь для нас не формальная.</a:t>
            </a:r>
          </a:p>
          <a:p>
            <a:pPr algn="l">
              <a:lnSpc>
                <a:spcPct val="120000"/>
              </a:lnSpc>
            </a:pPr>
            <a:r>
              <a:rPr sz="1500" b="1" i="0">
                <a:solidFill>
                  <a:srgbClr val="6B1414"/>
                </a:solidFill>
                <a:latin typeface="Verdana"/>
              </a:rPr>
              <a:t>Для нас он — тот, на кого хочется равняться: человек, которого война не сломила.</a:t>
            </a:r>
          </a:p>
        </p:txBody>
      </p:sp>
    </p:spTree>
  </p:cSld>
  <p:clrMapOvr>
    <a:masterClrMapping/>
  </p:clrMapOvr>
  <p:transition spd="med" advTm="3871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" y="-18288"/>
            <a:ext cx="12228271" cy="6894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02336"/>
            <a:ext cx="108813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8C1D1D"/>
                </a:solidFill>
                <a:latin typeface="Georgia"/>
              </a:rPr>
              <a:t>Мальчик из станицы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24128"/>
            <a:ext cx="1554480" cy="41148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115568"/>
            <a:ext cx="108813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0" i="1">
                <a:solidFill>
                  <a:srgbClr val="5A5550"/>
                </a:solidFill>
                <a:latin typeface="Verdana"/>
              </a:rPr>
              <a:t>29 августа 1921 года, станица Новоджерелиевская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 b="0" i="0">
                <a:solidFill>
                  <a:srgbClr val="5A5550"/>
                </a:solidFill>
                <a:latin typeface="Verdana"/>
              </a:rPr>
              <a:t>Всероссийская акция «Имя в истории образовательной организации» · номинация «Педагог-герой»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19088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900" b="1" i="0">
                <a:solidFill>
                  <a:srgbClr val="5A5550"/>
                </a:solidFill>
                <a:latin typeface="Verdana"/>
              </a:rP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571500" y="1449324"/>
            <a:ext cx="3200400" cy="3977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f_yout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517904"/>
            <a:ext cx="3063240" cy="38404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477256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50" b="0" i="1">
                <a:solidFill>
                  <a:srgbClr val="5A5550"/>
                </a:solidFill>
                <a:latin typeface="Verdana"/>
              </a:rPr>
              <a:t>Довоенное фото из семейного архива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60520" y="1609344"/>
            <a:ext cx="7388352" cy="1600200"/>
          </a:xfrm>
          <a:prstGeom prst="rect">
            <a:avLst/>
          </a:prstGeom>
          <a:solidFill>
            <a:srgbClr val="FAF6EE"/>
          </a:solidFill>
          <a:ln w="9525">
            <a:solidFill>
              <a:srgbClr val="B88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07408" y="1792224"/>
            <a:ext cx="6903720" cy="1371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spcAft>
                <a:spcPts val="900"/>
              </a:spcAft>
            </a:pPr>
            <a:r>
              <a:rPr sz="1500" b="0" i="0">
                <a:solidFill>
                  <a:srgbClr val="2B2B2B"/>
                </a:solidFill>
                <a:latin typeface="Verdana"/>
              </a:rPr>
              <a:t>Его родители всю жизнь проработали в колхозе «Серп и молот». В семье было четверо детей, Николай — второй.</a:t>
            </a:r>
          </a:p>
          <a:p>
            <a:pPr algn="l">
              <a:lnSpc>
                <a:spcPct val="118000"/>
              </a:lnSpc>
            </a:pPr>
            <a:r>
              <a:rPr sz="1500" b="0" i="0">
                <a:solidFill>
                  <a:srgbClr val="2B2B2B"/>
                </a:solidFill>
                <a:latin typeface="Verdana"/>
              </a:rPr>
              <a:t>Окончив школу, он пошёл работать в колхоз: надо было поднимать младших братьев и сестёр.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0520" y="3483863"/>
            <a:ext cx="7388352" cy="1737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700" b="1" i="0">
                <a:solidFill>
                  <a:srgbClr val="8C1D1D"/>
                </a:solidFill>
                <a:latin typeface="Verdana"/>
              </a:rPr>
              <a:t>3 мая 1941 года</a:t>
            </a:r>
            <a:r>
              <a:rPr sz="1500" b="0" i="0">
                <a:solidFill>
                  <a:srgbClr val="2B2B2B"/>
                </a:solidFill>
                <a:latin typeface="Verdana"/>
              </a:rPr>
              <a:t> Тимашевский районный военкомат Краснодарского края призвал его в Красную Армию.</a:t>
            </a:r>
          </a:p>
          <a:p>
            <a:pPr algn="l">
              <a:lnSpc>
                <a:spcPct val="118000"/>
              </a:lnSpc>
            </a:pPr>
            <a:r>
              <a:rPr sz="1500" b="0" i="1">
                <a:solidFill>
                  <a:srgbClr val="6B1414"/>
                </a:solidFill>
                <a:latin typeface="Verdana"/>
              </a:rPr>
              <a:t>До начала войны оставалось меньше двух месяцев.</a:t>
            </a:r>
          </a:p>
        </p:txBody>
      </p:sp>
    </p:spTree>
  </p:cSld>
  <p:clrMapOvr>
    <a:masterClrMapping/>
  </p:clrMapOvr>
  <p:transition spd="med" advTm="3106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" y="-18288"/>
            <a:ext cx="12228271" cy="6894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02336"/>
            <a:ext cx="108813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8C1D1D"/>
                </a:solidFill>
                <a:latin typeface="Georgia"/>
              </a:rPr>
              <a:t>Радист 517-го отдельного батальона связи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24128"/>
            <a:ext cx="1554480" cy="41148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115568"/>
            <a:ext cx="108813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0" i="1">
                <a:solidFill>
                  <a:srgbClr val="5A5550"/>
                </a:solidFill>
                <a:latin typeface="Verdana"/>
              </a:rPr>
              <a:t>197-я стрелковая дивизия, сформированная в Краснодарском крае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 b="0" i="0">
                <a:solidFill>
                  <a:srgbClr val="5A5550"/>
                </a:solidFill>
                <a:latin typeface="Verdana"/>
              </a:rPr>
              <a:t>Всероссийская акция «Имя в истории образовательной организации» · номинация «Педагог-герой»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19088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900" b="1" i="0">
                <a:solidFill>
                  <a:srgbClr val="5A5550"/>
                </a:solidFill>
                <a:latin typeface="Verdana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571500" y="1449324"/>
            <a:ext cx="3264408" cy="44531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d_nagrad_lis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517904"/>
            <a:ext cx="3127248" cy="43159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952744"/>
            <a:ext cx="3264408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50" b="0" i="1">
                <a:solidFill>
                  <a:srgbClr val="5A5550"/>
                </a:solidFill>
                <a:latin typeface="Verdana"/>
              </a:rPr>
              <a:t>Наградной лист. ЦАМО, фонд 33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60520" y="1563624"/>
            <a:ext cx="7388352" cy="4297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spcAft>
                <a:spcPts val="1100"/>
              </a:spcAft>
            </a:pPr>
            <a:r>
              <a:rPr sz="1500" b="0" i="0">
                <a:solidFill>
                  <a:srgbClr val="2B2B2B"/>
                </a:solidFill>
                <a:latin typeface="Verdana"/>
              </a:rPr>
              <a:t>Сержант Легкоконец — </a:t>
            </a:r>
            <a:r>
              <a:rPr sz="1500" b="1" i="0">
                <a:solidFill>
                  <a:srgbClr val="6B1414"/>
                </a:solidFill>
                <a:latin typeface="Verdana"/>
              </a:rPr>
              <a:t>старший радиотелеграфист</a:t>
            </a:r>
            <a:r>
              <a:rPr sz="1500" b="0" i="0">
                <a:solidFill>
                  <a:srgbClr val="2B2B2B"/>
                </a:solidFill>
                <a:latin typeface="Verdana"/>
              </a:rPr>
              <a:t> 197-й стрелковой дивизии; в декабре 1942 года — заместитель начальника радиостанции 517-го отдельного батальона связи. До этого, в 1941-м, был миномётчиком 710-го стрелкового полка и старшиной батареи 101-го гаубичного артиллерийского полка.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60520" y="2999232"/>
            <a:ext cx="7388352" cy="1783080"/>
          </a:xfrm>
          <a:prstGeom prst="rect">
            <a:avLst/>
          </a:prstGeom>
          <a:solidFill>
            <a:srgbClr val="FBF3E4"/>
          </a:solidFill>
          <a:ln w="9525">
            <a:solidFill>
              <a:srgbClr val="B88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434840" y="3182112"/>
            <a:ext cx="6858000" cy="1508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50" b="0" i="1" dirty="0">
                <a:solidFill>
                  <a:srgbClr val="6B1414"/>
                </a:solidFill>
                <a:latin typeface="Georgia"/>
              </a:rPr>
              <a:t>«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Проявил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себя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как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высокодисциплинированный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,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отлично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знающий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своё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дело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и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преданный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своей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Родине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. В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сложных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условиях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боевой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работы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неизменно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отдавал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все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свои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знания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и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силы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…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поддерживал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бесперебойную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 </a:t>
            </a:r>
            <a:r>
              <a:rPr sz="1450" b="0" i="1" dirty="0" err="1">
                <a:solidFill>
                  <a:srgbClr val="6B1414"/>
                </a:solidFill>
                <a:latin typeface="Georgia"/>
              </a:rPr>
              <a:t>связь</a:t>
            </a:r>
            <a:r>
              <a:rPr sz="1450" b="0" i="1" dirty="0">
                <a:solidFill>
                  <a:srgbClr val="6B1414"/>
                </a:solidFill>
                <a:latin typeface="Georgia"/>
              </a:rPr>
              <a:t>».</a:t>
            </a:r>
          </a:p>
          <a:p>
            <a:pPr algn="l">
              <a:lnSpc>
                <a:spcPct val="110000"/>
              </a:lnSpc>
            </a:pPr>
            <a:r>
              <a:rPr sz="1050" b="0" i="0" dirty="0" err="1">
                <a:solidFill>
                  <a:srgbClr val="5A5550"/>
                </a:solidFill>
                <a:latin typeface="Verdana"/>
              </a:rPr>
              <a:t>Из</a:t>
            </a:r>
            <a:r>
              <a:rPr sz="10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1050" b="0" i="0" dirty="0" err="1">
                <a:solidFill>
                  <a:srgbClr val="5A5550"/>
                </a:solidFill>
                <a:latin typeface="Verdana"/>
              </a:rPr>
              <a:t>наградного</a:t>
            </a:r>
            <a:r>
              <a:rPr sz="10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1050" b="0" i="0" dirty="0" err="1">
                <a:solidFill>
                  <a:srgbClr val="5A5550"/>
                </a:solidFill>
                <a:latin typeface="Verdana"/>
              </a:rPr>
              <a:t>листа</a:t>
            </a:r>
            <a:r>
              <a:rPr sz="1050" b="0" i="0" dirty="0">
                <a:solidFill>
                  <a:srgbClr val="5A5550"/>
                </a:solidFill>
                <a:latin typeface="Verdana"/>
              </a:rPr>
              <a:t>, </a:t>
            </a:r>
            <a:r>
              <a:rPr sz="1050" b="0" i="0" dirty="0" err="1">
                <a:solidFill>
                  <a:srgbClr val="5A5550"/>
                </a:solidFill>
                <a:latin typeface="Verdana"/>
              </a:rPr>
              <a:t>подписанного</a:t>
            </a:r>
            <a:r>
              <a:rPr sz="10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1050" b="0" i="0" dirty="0" err="1">
                <a:solidFill>
                  <a:srgbClr val="5A5550"/>
                </a:solidFill>
                <a:latin typeface="Verdana"/>
              </a:rPr>
              <a:t>командиром</a:t>
            </a:r>
            <a:r>
              <a:rPr sz="10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1050" b="0" i="0" dirty="0" err="1">
                <a:solidFill>
                  <a:srgbClr val="5A5550"/>
                </a:solidFill>
                <a:latin typeface="Verdana"/>
              </a:rPr>
              <a:t>батальона</a:t>
            </a:r>
            <a:r>
              <a:rPr sz="10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lang="ru-RU" sz="1050" b="0" i="0" dirty="0">
                <a:solidFill>
                  <a:srgbClr val="5A5550"/>
                </a:solidFill>
                <a:latin typeface="Verdana"/>
              </a:rPr>
              <a:t>в декабре </a:t>
            </a:r>
            <a:r>
              <a:rPr sz="1050" b="0" i="0" dirty="0">
                <a:solidFill>
                  <a:srgbClr val="5A5550"/>
                </a:solidFill>
                <a:latin typeface="Verdana"/>
              </a:rPr>
              <a:t>1942 </a:t>
            </a:r>
            <a:r>
              <a:rPr sz="1050" b="0" i="0" dirty="0" err="1">
                <a:solidFill>
                  <a:srgbClr val="5A5550"/>
                </a:solidFill>
                <a:latin typeface="Verdana"/>
              </a:rPr>
              <a:t>года</a:t>
            </a:r>
            <a:endParaRPr sz="1050" b="0" i="0" dirty="0">
              <a:solidFill>
                <a:srgbClr val="5A5550"/>
              </a:solidFill>
              <a:latin typeface="Verdan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69664" y="5202936"/>
            <a:ext cx="7388352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ru-RU" sz="1500" b="1" i="0" dirty="0">
                <a:solidFill>
                  <a:srgbClr val="8C1D1D"/>
                </a:solidFill>
                <a:latin typeface="Verdana"/>
              </a:rPr>
              <a:t>В декабре </a:t>
            </a:r>
            <a:r>
              <a:rPr sz="1500" b="1" i="0" dirty="0">
                <a:solidFill>
                  <a:srgbClr val="8C1D1D"/>
                </a:solidFill>
                <a:latin typeface="Verdana"/>
              </a:rPr>
              <a:t>1942 </a:t>
            </a:r>
            <a:r>
              <a:rPr sz="1500" b="1" i="0" dirty="0" err="1">
                <a:solidFill>
                  <a:srgbClr val="8C1D1D"/>
                </a:solidFill>
                <a:latin typeface="Verdana"/>
              </a:rPr>
              <a:t>года</a:t>
            </a:r>
            <a:r>
              <a:rPr sz="1500" b="1" i="0" dirty="0">
                <a:solidFill>
                  <a:srgbClr val="8C1D1D"/>
                </a:solidFill>
                <a:latin typeface="Verdana"/>
              </a:rPr>
              <a:t> </a:t>
            </a:r>
            <a:r>
              <a:rPr sz="1500" b="1" i="0" dirty="0" err="1">
                <a:solidFill>
                  <a:srgbClr val="8C1D1D"/>
                </a:solidFill>
                <a:latin typeface="Verdana"/>
              </a:rPr>
              <a:t>награждён</a:t>
            </a:r>
            <a:r>
              <a:rPr sz="1500" b="1" i="0" dirty="0">
                <a:solidFill>
                  <a:srgbClr val="8C1D1D"/>
                </a:solidFill>
                <a:latin typeface="Verdana"/>
              </a:rPr>
              <a:t> </a:t>
            </a:r>
            <a:r>
              <a:rPr sz="1500" b="1" i="0" dirty="0" err="1">
                <a:solidFill>
                  <a:srgbClr val="8C1D1D"/>
                </a:solidFill>
                <a:latin typeface="Verdana"/>
              </a:rPr>
              <a:t>медалью</a:t>
            </a:r>
            <a:r>
              <a:rPr sz="1500" b="1" i="0" dirty="0">
                <a:solidFill>
                  <a:srgbClr val="8C1D1D"/>
                </a:solidFill>
                <a:latin typeface="Verdana"/>
              </a:rPr>
              <a:t> «</a:t>
            </a:r>
            <a:r>
              <a:rPr sz="1500" b="1" i="0" dirty="0" err="1">
                <a:solidFill>
                  <a:srgbClr val="8C1D1D"/>
                </a:solidFill>
                <a:latin typeface="Verdana"/>
              </a:rPr>
              <a:t>За</a:t>
            </a:r>
            <a:r>
              <a:rPr sz="1500" b="1" i="0" dirty="0">
                <a:solidFill>
                  <a:srgbClr val="8C1D1D"/>
                </a:solidFill>
                <a:latin typeface="Verdana"/>
              </a:rPr>
              <a:t> </a:t>
            </a:r>
            <a:r>
              <a:rPr sz="1500" b="1" i="0" dirty="0" err="1">
                <a:solidFill>
                  <a:srgbClr val="8C1D1D"/>
                </a:solidFill>
                <a:latin typeface="Verdana"/>
              </a:rPr>
              <a:t>боевые</a:t>
            </a:r>
            <a:r>
              <a:rPr sz="1500" b="1" i="0" dirty="0">
                <a:solidFill>
                  <a:srgbClr val="8C1D1D"/>
                </a:solidFill>
                <a:latin typeface="Verdana"/>
              </a:rPr>
              <a:t> </a:t>
            </a:r>
            <a:r>
              <a:rPr sz="1500" b="1" i="0" dirty="0" err="1">
                <a:solidFill>
                  <a:srgbClr val="8C1D1D"/>
                </a:solidFill>
                <a:latin typeface="Verdana"/>
              </a:rPr>
              <a:t>заслуги</a:t>
            </a:r>
            <a:r>
              <a:rPr sz="1500" b="1" i="0" dirty="0">
                <a:solidFill>
                  <a:srgbClr val="8C1D1D"/>
                </a:solidFill>
                <a:latin typeface="Verdana"/>
              </a:rPr>
              <a:t>».</a:t>
            </a:r>
          </a:p>
        </p:txBody>
      </p:sp>
    </p:spTree>
  </p:cSld>
  <p:clrMapOvr>
    <a:masterClrMapping/>
  </p:clrMapOvr>
  <p:transition spd="med" advTm="28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i_front_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" y="-18288"/>
            <a:ext cx="12228271" cy="6894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02336"/>
            <a:ext cx="108813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8C1D1D"/>
                </a:solidFill>
                <a:latin typeface="Georgia"/>
              </a:rPr>
              <a:t>Сталинград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24128"/>
            <a:ext cx="1554480" cy="41148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115568"/>
            <a:ext cx="108813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0" i="1">
                <a:solidFill>
                  <a:srgbClr val="5A5550"/>
                </a:solidFill>
                <a:latin typeface="Verdana"/>
              </a:rPr>
              <a:t>Декабрь 1942 года — там решалась судьба войны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 b="0" i="0">
                <a:solidFill>
                  <a:srgbClr val="5A5550"/>
                </a:solidFill>
                <a:latin typeface="Verdana"/>
              </a:rPr>
              <a:t>Всероссийская акция «Имя в истории образовательной организации» · номинация «Педагог-герой»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19088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900" b="1" i="0">
                <a:solidFill>
                  <a:srgbClr val="5A5550"/>
                </a:solidFill>
                <a:latin typeface="Verdana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517904"/>
            <a:ext cx="5532120" cy="228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500" b="0" i="0">
                <a:solidFill>
                  <a:srgbClr val="2B2B2B"/>
                </a:solidFill>
                <a:latin typeface="Verdana"/>
              </a:rPr>
              <a:t>Связь была вопросом жизни: без неё не шёл приказ, не приходила поддержка, не было известно, где свои. </a:t>
            </a:r>
            <a:r>
              <a:rPr sz="1500" b="1" i="0">
                <a:solidFill>
                  <a:srgbClr val="6B1414"/>
                </a:solidFill>
                <a:latin typeface="Verdana"/>
              </a:rPr>
              <a:t>Сержант Легкоконец держал эту связь.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500" b="0" i="0">
                <a:solidFill>
                  <a:srgbClr val="2B2B2B"/>
                </a:solidFill>
                <a:latin typeface="Verdana"/>
              </a:rPr>
              <a:t>Дивизия держала Еланский плацдарм, а 19 ноября 1942 года пошла в наступление — на окружение врага. За оборону города 3 января 1943 года она стала 59-й гвардейской.</a:t>
            </a:r>
          </a:p>
          <a:p>
            <a:pPr algn="l">
              <a:lnSpc>
                <a:spcPct val="120000"/>
              </a:lnSpc>
            </a:pPr>
            <a:r>
              <a:rPr sz="1500" b="0" i="0">
                <a:solidFill>
                  <a:srgbClr val="2B2B2B"/>
                </a:solidFill>
                <a:latin typeface="Verdana"/>
              </a:rPr>
              <a:t>Он выбрал это слово на всю жизнь: </a:t>
            </a:r>
            <a:r>
              <a:rPr sz="1500" b="1" i="0">
                <a:solidFill>
                  <a:srgbClr val="8C1D1D"/>
                </a:solidFill>
                <a:latin typeface="Verdana"/>
              </a:rPr>
              <a:t>связь.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" y="4101083"/>
            <a:ext cx="5257800" cy="17830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d_spiso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169663"/>
            <a:ext cx="5120640" cy="16459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5934455"/>
            <a:ext cx="52578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50" b="0" i="1">
                <a:solidFill>
                  <a:srgbClr val="5A5550"/>
                </a:solidFill>
                <a:latin typeface="Verdana"/>
              </a:rPr>
              <a:t>Наградной список 517-го батальона связи, строка 12 — сержант Легкоконец. ЦАМО</a:t>
            </a:r>
          </a:p>
        </p:txBody>
      </p:sp>
    </p:spTree>
  </p:cSld>
  <p:clrMapOvr>
    <a:masterClrMapping/>
  </p:clrMapOvr>
  <p:transition spd="med" advTm="27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" y="-18288"/>
            <a:ext cx="12228271" cy="6894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02336"/>
            <a:ext cx="108813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8C1D1D"/>
                </a:solidFill>
                <a:latin typeface="Georgia"/>
              </a:rPr>
              <a:t>Тринадцать дней до Победы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24128"/>
            <a:ext cx="1554480" cy="41148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115568"/>
            <a:ext cx="108813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0" i="1">
                <a:solidFill>
                  <a:srgbClr val="5A5550"/>
                </a:solidFill>
                <a:latin typeface="Verdana"/>
              </a:rPr>
              <a:t>18 октября 1944 года — огнестрельное ранение в ногу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 b="0" i="0">
                <a:solidFill>
                  <a:srgbClr val="5A5550"/>
                </a:solidFill>
                <a:latin typeface="Verdana"/>
              </a:rPr>
              <a:t>Всероссийская акция «Имя в истории образовательной организации» · номинация «Педагог-герой»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19088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900" b="1" i="0">
                <a:solidFill>
                  <a:srgbClr val="5A5550"/>
                </a:solidFill>
                <a:latin typeface="Verdana"/>
              </a:rPr>
              <a:t>6</a:t>
            </a:r>
          </a:p>
        </p:txBody>
      </p:sp>
      <p:sp>
        <p:nvSpPr>
          <p:cNvPr id="8" name="Rectangle 7"/>
          <p:cNvSpPr/>
          <p:nvPr/>
        </p:nvSpPr>
        <p:spPr>
          <a:xfrm>
            <a:off x="708660" y="1769363"/>
            <a:ext cx="2057400" cy="2057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m_zvezd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837943"/>
            <a:ext cx="1920240" cy="19202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811779" y="1769363"/>
            <a:ext cx="2057400" cy="2057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m_otec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360" y="1837943"/>
            <a:ext cx="1920240" cy="19202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5800" y="4032504"/>
            <a:ext cx="4206240" cy="2011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250" b="1" i="0">
                <a:solidFill>
                  <a:srgbClr val="6B1414"/>
                </a:solidFill>
                <a:latin typeface="Verdana"/>
              </a:rPr>
              <a:t>Орден Красной Звезды, 8 октября 1944 года. </a:t>
            </a:r>
            <a:r>
              <a:rPr sz="1250" b="0" i="0">
                <a:solidFill>
                  <a:srgbClr val="2B2B2B"/>
                </a:solidFill>
                <a:latin typeface="Verdana"/>
              </a:rPr>
              <a:t>Через десять дней — ранение, из которого он уже не вернулся в строй.</a:t>
            </a:r>
          </a:p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2B2B2B"/>
                </a:solidFill>
                <a:latin typeface="Verdana"/>
              </a:rPr>
              <a:t>Орден Отечественной войны и медали — награды, которые он носил на школьные линейки много лет спустя.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7800" y="1563624"/>
            <a:ext cx="6291072" cy="4297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spcAft>
                <a:spcPts val="1300"/>
              </a:spcAft>
            </a:pPr>
            <a:r>
              <a:rPr sz="1550" b="0" i="0" dirty="0" err="1">
                <a:solidFill>
                  <a:srgbClr val="2B2B2B"/>
                </a:solidFill>
                <a:latin typeface="Verdana"/>
              </a:rPr>
              <a:t>Ранение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он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получил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на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2-м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Украинском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фронте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.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Семь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месяцев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—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эвакогоспиталь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в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Махачкале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.</a:t>
            </a:r>
          </a:p>
          <a:p>
            <a:pPr algn="l">
              <a:lnSpc>
                <a:spcPct val="120000"/>
              </a:lnSpc>
              <a:spcAft>
                <a:spcPts val="1500"/>
              </a:spcAft>
            </a:pPr>
            <a:r>
              <a:rPr sz="1750" b="1" i="0" dirty="0">
                <a:solidFill>
                  <a:srgbClr val="8C1D1D"/>
                </a:solidFill>
                <a:latin typeface="Verdana"/>
              </a:rPr>
              <a:t>26 </a:t>
            </a:r>
            <a:r>
              <a:rPr sz="1750" b="1" i="0" dirty="0" err="1">
                <a:solidFill>
                  <a:srgbClr val="8C1D1D"/>
                </a:solidFill>
                <a:latin typeface="Verdana"/>
              </a:rPr>
              <a:t>апреля</a:t>
            </a:r>
            <a:r>
              <a:rPr sz="1750" b="1" i="0" dirty="0">
                <a:solidFill>
                  <a:srgbClr val="8C1D1D"/>
                </a:solidFill>
                <a:latin typeface="Verdana"/>
              </a:rPr>
              <a:t> 1945 </a:t>
            </a:r>
            <a:r>
              <a:rPr sz="1750" b="1" i="0" dirty="0" err="1">
                <a:solidFill>
                  <a:srgbClr val="8C1D1D"/>
                </a:solidFill>
                <a:latin typeface="Verdana"/>
              </a:rPr>
              <a:t>года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его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признали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инвалидом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второй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группы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.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До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Победы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оставалось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тринадцать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50" b="0" i="0" dirty="0" err="1">
                <a:solidFill>
                  <a:srgbClr val="2B2B2B"/>
                </a:solidFill>
                <a:latin typeface="Verdana"/>
              </a:rPr>
              <a:t>дней</a:t>
            </a:r>
            <a:r>
              <a:rPr sz="1550" b="0" i="0" dirty="0">
                <a:solidFill>
                  <a:srgbClr val="2B2B2B"/>
                </a:solidFill>
                <a:latin typeface="Verdana"/>
              </a:rPr>
              <a:t>.</a:t>
            </a:r>
          </a:p>
          <a:p>
            <a:pPr algn="l">
              <a:lnSpc>
                <a:spcPct val="125000"/>
              </a:lnSpc>
            </a:pPr>
            <a:r>
              <a:rPr sz="1600" b="1" i="0" dirty="0" err="1">
                <a:solidFill>
                  <a:srgbClr val="6B1414"/>
                </a:solidFill>
                <a:latin typeface="Verdana"/>
              </a:rPr>
              <a:t>Война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для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него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закончилась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 в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октябре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 1944-го.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Он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не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дошёл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до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Берлина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 — и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вернулся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домой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,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чтобы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стать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6B1414"/>
                </a:solidFill>
                <a:latin typeface="Verdana"/>
              </a:rPr>
              <a:t>учителем</a:t>
            </a:r>
            <a:r>
              <a:rPr sz="1600" b="1" i="0" dirty="0">
                <a:solidFill>
                  <a:srgbClr val="6B1414"/>
                </a:solidFill>
                <a:latin typeface="Verdana"/>
              </a:rPr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5779008"/>
            <a:ext cx="10908792" cy="27432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5907024"/>
            <a:ext cx="10908792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400" b="1" i="0">
                <a:solidFill>
                  <a:srgbClr val="8C1D1D"/>
                </a:solidFill>
                <a:latin typeface="Verdana"/>
              </a:rPr>
              <a:t>4 года войны — и 31 год у классной доски.</a:t>
            </a:r>
          </a:p>
        </p:txBody>
      </p:sp>
    </p:spTree>
  </p:cSld>
  <p:clrMapOvr>
    <a:masterClrMapping/>
  </p:clrMapOvr>
  <p:transition spd="med" advTm="25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_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" y="-18288"/>
            <a:ext cx="12228271" cy="6894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02336"/>
            <a:ext cx="108813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/>
            <a:r>
              <a:rPr sz="2700" b="1" i="0" dirty="0" err="1">
                <a:solidFill>
                  <a:srgbClr val="8C1D1D"/>
                </a:solidFill>
                <a:latin typeface="Georgia"/>
              </a:rPr>
              <a:t>Дороги</a:t>
            </a:r>
            <a:r>
              <a:rPr sz="2700" b="1" i="0" dirty="0">
                <a:solidFill>
                  <a:srgbClr val="8C1D1D"/>
                </a:solidFill>
                <a:latin typeface="Georgia"/>
              </a:rPr>
              <a:t>, </a:t>
            </a:r>
            <a:r>
              <a:rPr sz="2700" b="1" i="0" dirty="0" err="1">
                <a:solidFill>
                  <a:srgbClr val="8C1D1D"/>
                </a:solidFill>
                <a:latin typeface="Georgia"/>
              </a:rPr>
              <a:t>которые</a:t>
            </a:r>
            <a:r>
              <a:rPr sz="2700" b="1" i="0" dirty="0">
                <a:solidFill>
                  <a:srgbClr val="8C1D1D"/>
                </a:solidFill>
                <a:latin typeface="Georgia"/>
              </a:rPr>
              <a:t> </a:t>
            </a:r>
            <a:r>
              <a:rPr sz="2700" b="1" i="0" dirty="0" err="1">
                <a:solidFill>
                  <a:srgbClr val="8C1D1D"/>
                </a:solidFill>
                <a:latin typeface="Georgia"/>
              </a:rPr>
              <a:t>он</a:t>
            </a:r>
            <a:r>
              <a:rPr sz="2700" b="1" i="0" dirty="0">
                <a:solidFill>
                  <a:srgbClr val="8C1D1D"/>
                </a:solidFill>
                <a:latin typeface="Georgia"/>
              </a:rPr>
              <a:t> </a:t>
            </a:r>
            <a:r>
              <a:rPr sz="2700" b="1" i="0" dirty="0" err="1">
                <a:solidFill>
                  <a:srgbClr val="8C1D1D"/>
                </a:solidFill>
                <a:latin typeface="Georgia"/>
              </a:rPr>
              <a:t>потом</a:t>
            </a:r>
            <a:r>
              <a:rPr sz="2700" b="1" i="0" dirty="0">
                <a:solidFill>
                  <a:srgbClr val="8C1D1D"/>
                </a:solidFill>
                <a:latin typeface="Georgia"/>
              </a:rPr>
              <a:t> </a:t>
            </a:r>
            <a:r>
              <a:rPr sz="2700" b="1" i="0" dirty="0" err="1">
                <a:solidFill>
                  <a:srgbClr val="8C1D1D"/>
                </a:solidFill>
                <a:latin typeface="Georgia"/>
              </a:rPr>
              <a:t>показывал</a:t>
            </a:r>
            <a:r>
              <a:rPr sz="2700" b="1" i="0" dirty="0">
                <a:solidFill>
                  <a:srgbClr val="8C1D1D"/>
                </a:solidFill>
                <a:latin typeface="Georgia"/>
              </a:rPr>
              <a:t> </a:t>
            </a:r>
            <a:r>
              <a:rPr sz="2700" b="1" i="0" dirty="0" err="1">
                <a:solidFill>
                  <a:srgbClr val="8C1D1D"/>
                </a:solidFill>
                <a:latin typeface="Georgia"/>
              </a:rPr>
              <a:t>детям</a:t>
            </a:r>
            <a:endParaRPr sz="2700" b="1" i="0" dirty="0">
              <a:solidFill>
                <a:srgbClr val="8C1D1D"/>
              </a:solidFill>
              <a:latin typeface="Georgi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8368" y="1024128"/>
            <a:ext cx="1554480" cy="41148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115568"/>
            <a:ext cx="108813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0" i="1">
                <a:solidFill>
                  <a:srgbClr val="5A5550"/>
                </a:solidFill>
                <a:latin typeface="Verdana"/>
              </a:rPr>
              <a:t>Схема боевого пути 197-й стрелковой дивизии, записанная со слов Николая Деомидовича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 b="0" i="0">
                <a:solidFill>
                  <a:srgbClr val="5A5550"/>
                </a:solidFill>
                <a:latin typeface="Verdana"/>
              </a:rPr>
              <a:t>Всероссийская акция «Имя в истории образовательной организации» · номинация «Педагог-герой»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19088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900" b="1" i="0">
                <a:solidFill>
                  <a:srgbClr val="5A5550"/>
                </a:solidFill>
                <a:latin typeface="Verdana"/>
              </a:rPr>
              <a:t>7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99616"/>
            <a:ext cx="11064240" cy="3200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map_rou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572768"/>
            <a:ext cx="10908792" cy="30632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0080" y="4864608"/>
            <a:ext cx="10908792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6B1414"/>
                </a:solidFill>
                <a:latin typeface="Verdana"/>
              </a:rPr>
              <a:t>Он прошёл этот путь в двадцать лет — от Сталинграда до Венгрии. В октябре 1944 года его ранило; до Вены дивизия дошла без него.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5413248"/>
            <a:ext cx="10908792" cy="658368"/>
          </a:xfrm>
          <a:prstGeom prst="rect">
            <a:avLst/>
          </a:prstGeom>
          <a:solidFill>
            <a:srgbClr val="FAF6EE"/>
          </a:solidFill>
          <a:ln w="9525">
            <a:solidFill>
              <a:srgbClr val="B88A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68680" y="5532120"/>
            <a:ext cx="1046988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8C1D1D"/>
                </a:solidFill>
                <a:latin typeface="Georgia"/>
              </a:rPr>
              <a:t>1942 </a:t>
            </a:r>
            <a:r>
              <a:rPr sz="1150" b="0" i="0">
                <a:solidFill>
                  <a:srgbClr val="2B2B2B"/>
                </a:solidFill>
                <a:latin typeface="Verdana"/>
              </a:rPr>
              <a:t>— медаль «За боевые заслуги».   </a:t>
            </a:r>
            <a:r>
              <a:rPr sz="1300" b="1" i="0">
                <a:solidFill>
                  <a:srgbClr val="8C1D1D"/>
                </a:solidFill>
                <a:latin typeface="Georgia"/>
              </a:rPr>
              <a:t>1944 </a:t>
            </a:r>
            <a:r>
              <a:rPr sz="1150" b="0" i="0">
                <a:solidFill>
                  <a:srgbClr val="2B2B2B"/>
                </a:solidFill>
                <a:latin typeface="Verdana"/>
              </a:rPr>
              <a:t>— орден Красной Звезды и тяжёлое ранение.   </a:t>
            </a:r>
            <a:r>
              <a:rPr sz="1300" b="1" i="0">
                <a:solidFill>
                  <a:srgbClr val="8C1D1D"/>
                </a:solidFill>
                <a:latin typeface="Georgia"/>
              </a:rPr>
              <a:t>1945 </a:t>
            </a:r>
            <a:r>
              <a:rPr sz="1150" b="0" i="0">
                <a:solidFill>
                  <a:srgbClr val="2B2B2B"/>
                </a:solidFill>
                <a:latin typeface="Verdana"/>
              </a:rPr>
              <a:t>— инвалид II группы за тринадцать дней до Победы.</a:t>
            </a:r>
          </a:p>
        </p:txBody>
      </p:sp>
    </p:spTree>
  </p:cSld>
  <p:clrMapOvr>
    <a:masterClrMapping/>
  </p:clrMapOvr>
  <p:transition spd="med" advTm="35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" y="-18288"/>
            <a:ext cx="12228271" cy="6894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02336"/>
            <a:ext cx="108813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8C1D1D"/>
                </a:solidFill>
                <a:latin typeface="Georgia"/>
              </a:rPr>
              <a:t>После войны — школа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24128"/>
            <a:ext cx="1554480" cy="41148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115568"/>
            <a:ext cx="108813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0" i="1">
                <a:solidFill>
                  <a:srgbClr val="5A5550"/>
                </a:solidFill>
                <a:latin typeface="Verdana"/>
              </a:rPr>
              <a:t>Документы из семейного архива: педагогическое училище — 1950, институт — 1957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 b="0" i="0">
                <a:solidFill>
                  <a:srgbClr val="5A5550"/>
                </a:solidFill>
                <a:latin typeface="Verdana"/>
              </a:rPr>
              <a:t>Всероссийская акция «Имя в истории образовательной организации» · номинация «Педагог-герой»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19088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900" b="1" i="0">
                <a:solidFill>
                  <a:srgbClr val="5A5550"/>
                </a:solidFill>
                <a:latin typeface="Verdana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" y="1383030"/>
            <a:ext cx="10890504" cy="12938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spcAft>
                <a:spcPts val="700"/>
              </a:spcAft>
            </a:pPr>
            <a:r>
              <a:rPr sz="1600" b="1" i="0" dirty="0">
                <a:solidFill>
                  <a:srgbClr val="8C1D1D"/>
                </a:solidFill>
                <a:latin typeface="Verdana"/>
              </a:rPr>
              <a:t>С 15 </a:t>
            </a:r>
            <a:r>
              <a:rPr sz="1600" b="1" i="0" dirty="0" err="1">
                <a:solidFill>
                  <a:srgbClr val="8C1D1D"/>
                </a:solidFill>
                <a:latin typeface="Verdana"/>
              </a:rPr>
              <a:t>мая</a:t>
            </a:r>
            <a:r>
              <a:rPr sz="1600" b="1" i="0" dirty="0">
                <a:solidFill>
                  <a:srgbClr val="8C1D1D"/>
                </a:solidFill>
                <a:latin typeface="Verdana"/>
              </a:rPr>
              <a:t> 1950 </a:t>
            </a:r>
            <a:r>
              <a:rPr sz="1600" b="1" i="0" dirty="0" err="1">
                <a:solidFill>
                  <a:srgbClr val="8C1D1D"/>
                </a:solidFill>
                <a:latin typeface="Verdana"/>
              </a:rPr>
              <a:t>года</a:t>
            </a:r>
            <a:r>
              <a:rPr sz="1600" b="1" i="0" dirty="0">
                <a:solidFill>
                  <a:srgbClr val="8C1D1D"/>
                </a:solidFill>
                <a:latin typeface="Verdana"/>
              </a:rPr>
              <a:t> — </a:t>
            </a:r>
            <a:r>
              <a:rPr sz="1600" b="1" i="0" dirty="0" err="1">
                <a:solidFill>
                  <a:srgbClr val="8C1D1D"/>
                </a:solidFill>
                <a:latin typeface="Verdana"/>
              </a:rPr>
              <a:t>учитель</a:t>
            </a:r>
            <a:r>
              <a:rPr sz="1600" b="1" i="0" dirty="0">
                <a:solidFill>
                  <a:srgbClr val="8C1D1D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8C1D1D"/>
                </a:solidFill>
                <a:latin typeface="Verdana"/>
              </a:rPr>
              <a:t>географии</a:t>
            </a:r>
            <a:r>
              <a:rPr sz="1600" b="1" i="0" dirty="0">
                <a:solidFill>
                  <a:srgbClr val="8C1D1D"/>
                </a:solidFill>
                <a:latin typeface="Verdana"/>
              </a:rPr>
              <a:t> и </a:t>
            </a:r>
            <a:r>
              <a:rPr sz="1600" b="1" i="0" dirty="0" err="1">
                <a:solidFill>
                  <a:srgbClr val="8C1D1D"/>
                </a:solidFill>
                <a:latin typeface="Verdana"/>
              </a:rPr>
              <a:t>организатор</a:t>
            </a:r>
            <a:r>
              <a:rPr sz="1600" b="1" i="0" dirty="0">
                <a:solidFill>
                  <a:srgbClr val="8C1D1D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8C1D1D"/>
                </a:solidFill>
                <a:latin typeface="Verdana"/>
              </a:rPr>
              <a:t>внеклассной</a:t>
            </a:r>
            <a:r>
              <a:rPr sz="1600" b="1" i="0" dirty="0">
                <a:solidFill>
                  <a:srgbClr val="8C1D1D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8C1D1D"/>
                </a:solidFill>
                <a:latin typeface="Verdana"/>
              </a:rPr>
              <a:t>работы</a:t>
            </a:r>
            <a:r>
              <a:rPr sz="1600" b="1" i="0" dirty="0">
                <a:solidFill>
                  <a:srgbClr val="8C1D1D"/>
                </a:solidFill>
                <a:latin typeface="Verdana"/>
              </a:rPr>
              <a:t> в </a:t>
            </a:r>
            <a:r>
              <a:rPr sz="1600" b="1" i="0" dirty="0" err="1">
                <a:solidFill>
                  <a:srgbClr val="8C1D1D"/>
                </a:solidFill>
                <a:latin typeface="Verdana"/>
              </a:rPr>
              <a:t>семилетней</a:t>
            </a:r>
            <a:r>
              <a:rPr sz="1600" b="1" i="0" dirty="0">
                <a:solidFill>
                  <a:srgbClr val="8C1D1D"/>
                </a:solidFill>
                <a:latin typeface="Verdana"/>
              </a:rPr>
              <a:t> </a:t>
            </a:r>
            <a:r>
              <a:rPr sz="1600" b="1" i="0" dirty="0" err="1">
                <a:solidFill>
                  <a:srgbClr val="8C1D1D"/>
                </a:solidFill>
                <a:latin typeface="Verdana"/>
              </a:rPr>
              <a:t>школе</a:t>
            </a:r>
            <a:r>
              <a:rPr sz="1600" b="1" i="0" dirty="0">
                <a:solidFill>
                  <a:srgbClr val="8C1D1D"/>
                </a:solidFill>
                <a:latin typeface="Verdana"/>
              </a:rPr>
              <a:t> № 13 </a:t>
            </a:r>
            <a:r>
              <a:rPr sz="1600" b="1" i="0" dirty="0" err="1">
                <a:solidFill>
                  <a:srgbClr val="8C1D1D"/>
                </a:solidFill>
                <a:latin typeface="Verdana"/>
              </a:rPr>
              <a:t>станицы</a:t>
            </a:r>
            <a:r>
              <a:rPr sz="1600" b="1" i="0" dirty="0">
                <a:solidFill>
                  <a:srgbClr val="8C1D1D"/>
                </a:solidFill>
                <a:latin typeface="Verdana"/>
              </a:rPr>
              <a:t> Новоджерелиевской.</a:t>
            </a:r>
          </a:p>
          <a:p>
            <a:pPr algn="l">
              <a:lnSpc>
                <a:spcPct val="118000"/>
              </a:lnSpc>
              <a:spcAft>
                <a:spcPts val="700"/>
              </a:spcAft>
            </a:pPr>
            <a:r>
              <a:rPr sz="1400" b="0" i="0" dirty="0" err="1">
                <a:solidFill>
                  <a:srgbClr val="2B2B2B"/>
                </a:solidFill>
                <a:latin typeface="Verdana"/>
              </a:rPr>
              <a:t>Педагогическое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училище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он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окончил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в 1950-м, а в 1957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году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—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Краснодарский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педагогический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институт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по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специальности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«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География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».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Педагогический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стаж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—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более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тридцати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лет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.</a:t>
            </a:r>
          </a:p>
          <a:p>
            <a:pPr algn="l">
              <a:lnSpc>
                <a:spcPct val="118000"/>
              </a:lnSpc>
            </a:pPr>
            <a:r>
              <a:rPr sz="1400" b="0" i="0" dirty="0" err="1">
                <a:solidFill>
                  <a:srgbClr val="2B2B2B"/>
                </a:solidFill>
                <a:latin typeface="Verdana"/>
              </a:rPr>
              <a:t>Четырежды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избирался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депутатом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Новоджерелиевского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сельского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Совета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 — в 1961, 1967, 1973 и 1975 </a:t>
            </a:r>
            <a:r>
              <a:rPr sz="1400" b="0" i="0" dirty="0" err="1">
                <a:solidFill>
                  <a:srgbClr val="2B2B2B"/>
                </a:solidFill>
                <a:latin typeface="Verdana"/>
              </a:rPr>
              <a:t>годах</a:t>
            </a:r>
            <a:r>
              <a:rPr sz="1400" b="0" i="0" dirty="0">
                <a:solidFill>
                  <a:srgbClr val="2B2B2B"/>
                </a:solidFill>
                <a:latin typeface="Verdana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" y="2930652"/>
            <a:ext cx="2761488" cy="2103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p_diplom19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999232"/>
            <a:ext cx="2624328" cy="1965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5084064"/>
            <a:ext cx="2761488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50" b="0" i="1">
                <a:solidFill>
                  <a:srgbClr val="5A5550"/>
                </a:solidFill>
                <a:latin typeface="Verdana"/>
              </a:rPr>
              <a:t>Диплом педагогического училища. 1950 год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32987" y="2930652"/>
            <a:ext cx="2761488" cy="2103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p_diplom195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1568" y="2999232"/>
            <a:ext cx="2624328" cy="19659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32987" y="5084064"/>
            <a:ext cx="2761488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50" b="0" i="1">
                <a:solidFill>
                  <a:srgbClr val="5A5550"/>
                </a:solidFill>
                <a:latin typeface="Verdana"/>
              </a:rPr>
              <a:t>Диплом института: специальность «География». 1957 год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4476" y="2930652"/>
            <a:ext cx="2761488" cy="2103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p_gramota198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3056" y="2999232"/>
            <a:ext cx="2624328" cy="19659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094476" y="5084064"/>
            <a:ext cx="2761488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50" b="0" i="1">
                <a:solidFill>
                  <a:srgbClr val="5A5550"/>
                </a:solidFill>
                <a:latin typeface="Verdana"/>
              </a:rPr>
              <a:t>Почётная грамота Министерства просвещения РСФСР. 25 апреля 1980 года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855964" y="2930652"/>
            <a:ext cx="2761488" cy="2103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p_deputa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4544" y="2999232"/>
            <a:ext cx="2624328" cy="19659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855964" y="5084064"/>
            <a:ext cx="2761488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50" b="0" i="1">
                <a:solidFill>
                  <a:srgbClr val="5A5550"/>
                </a:solidFill>
                <a:latin typeface="Verdana"/>
              </a:rPr>
              <a:t>Удостоверение депутата сельского Совета. 1975 год</a:t>
            </a:r>
          </a:p>
        </p:txBody>
      </p:sp>
    </p:spTree>
  </p:cSld>
  <p:clrMapOvr>
    <a:masterClrMapping/>
  </p:clrMapOvr>
  <p:transition spd="med" advTm="35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" y="-18288"/>
            <a:ext cx="12228271" cy="6894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02336"/>
            <a:ext cx="108813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8C1D1D"/>
                </a:solidFill>
                <a:latin typeface="Georgia"/>
              </a:rPr>
              <a:t>Наставник поколений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24128"/>
            <a:ext cx="1554480" cy="41148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115568"/>
            <a:ext cx="108813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0" i="1">
                <a:solidFill>
                  <a:srgbClr val="5A5550"/>
                </a:solidFill>
                <a:latin typeface="Verdana"/>
              </a:rPr>
              <a:t>Уроки Мужества в Новоджерелиевском историко-археологическом музее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 b="0" i="0">
                <a:solidFill>
                  <a:srgbClr val="5A5550"/>
                </a:solidFill>
                <a:latin typeface="Verdana"/>
              </a:rPr>
              <a:t>Всероссийская акция «Имя в истории образовательной организации» · номинация «Педагог-герой»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19088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900" b="1" i="0">
                <a:solidFill>
                  <a:srgbClr val="5A5550"/>
                </a:solidFill>
                <a:latin typeface="Verdana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517904"/>
            <a:ext cx="10908792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550" b="0" i="0">
                <a:solidFill>
                  <a:srgbClr val="2B2B2B"/>
                </a:solidFill>
                <a:latin typeface="Verdana"/>
              </a:rPr>
              <a:t>О Сталинградской битве школьникам рассказывал человек, который там был. Он не поучал — он просто говорил правду, и поэтому его слушали.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" y="2235708"/>
            <a:ext cx="6547104" cy="2971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f_museu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304288"/>
            <a:ext cx="6409944" cy="28346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5257800"/>
            <a:ext cx="6547104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50" b="0" i="1">
                <a:solidFill>
                  <a:srgbClr val="5A5550"/>
                </a:solidFill>
                <a:latin typeface="Verdana"/>
              </a:rPr>
              <a:t>Урок Мужества «Сталинградская битва». Новоджерелиевский историко-археологический музей. Слева от Николая Деомидовича — Виктория Шепотенко (в девичестве Синько), сегодня педагог Центра «Юность» и наставник нашей команды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00900" y="2235708"/>
            <a:ext cx="2578608" cy="2971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f_famil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80" y="2304288"/>
            <a:ext cx="2441448" cy="28346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200900" y="5257800"/>
            <a:ext cx="2578608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50" b="0" i="1">
                <a:solidFill>
                  <a:srgbClr val="5A5550"/>
                </a:solidFill>
                <a:latin typeface="Verdana"/>
              </a:rPr>
              <a:t>С семьёй, внуками и правнуком. 2001 год. Жена — Раиса Фёдоровна, учитель начальных классов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21240" y="2340864"/>
            <a:ext cx="1627632" cy="274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250" b="1" i="0">
                <a:solidFill>
                  <a:srgbClr val="6B1414"/>
                </a:solidFill>
                <a:latin typeface="Verdana"/>
              </a:rPr>
              <a:t>Его уроки не заканчивались со звонком.</a:t>
            </a:r>
          </a:p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2B2B2B"/>
                </a:solidFill>
                <a:latin typeface="Verdana"/>
              </a:rPr>
              <a:t>Внуки и правнук выросли в станице, где деда помнят не по портрету на стенде, а по урокам географии и по тихому голосу на музейных встречах. Четверо внуков, два правнука, четыре правнучки.</a:t>
            </a:r>
          </a:p>
        </p:txBody>
      </p:sp>
    </p:spTree>
  </p:cSld>
  <p:clrMapOvr>
    <a:masterClrMapping/>
  </p:clrMapOvr>
  <p:transition spd="med" advTm="33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i_svyaz_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" y="-18288"/>
            <a:ext cx="12228271" cy="6894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548041"/>
            <a:ext cx="108813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8C1D1D"/>
                </a:solidFill>
                <a:latin typeface="Georgia"/>
              </a:rPr>
              <a:t>Память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24128"/>
            <a:ext cx="1554480" cy="41148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 b="0" i="0">
                <a:solidFill>
                  <a:srgbClr val="5A5550"/>
                </a:solidFill>
                <a:latin typeface="Verdana"/>
              </a:rPr>
              <a:t>Всероссийская акция «Имя в истории образовательной организации» · номинация «Педагог-герой»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419088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900" b="1" i="0">
                <a:solidFill>
                  <a:srgbClr val="5A5550"/>
                </a:solidFill>
                <a:latin typeface="Verdana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816036"/>
            <a:ext cx="5270862" cy="11475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Он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не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стал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маршалом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и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не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попал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в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учебники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.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Он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стал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учителем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— и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тридцать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один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год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объяснял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детям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,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какой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ценой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достался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sz="1900" b="1" i="1" dirty="0" err="1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мир</a:t>
            </a:r>
            <a:r>
              <a:rPr sz="1900" b="1" i="1" dirty="0">
                <a:solidFill>
                  <a:srgbClr val="6B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6888" y="3452296"/>
            <a:ext cx="10908792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500" b="0" i="0" dirty="0" err="1">
                <a:solidFill>
                  <a:srgbClr val="2B2B2B"/>
                </a:solidFill>
                <a:latin typeface="Verdana"/>
              </a:rPr>
              <a:t>Сержант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Легкоконец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воевал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за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то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,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чтобы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у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нас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была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мирная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жизнь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.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Учитель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Легкоконец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объяснял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нам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,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какой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ценой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она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досталась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.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Он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умер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15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ноября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2009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года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и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похоронен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на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кладбище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родной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станицы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. </a:t>
            </a:r>
            <a:endParaRPr lang="ru-RU" sz="1500" b="0" i="0" dirty="0">
              <a:solidFill>
                <a:srgbClr val="2B2B2B"/>
              </a:solidFill>
              <a:latin typeface="Verdana"/>
            </a:endParaRPr>
          </a:p>
          <a:p>
            <a:pPr algn="l">
              <a:lnSpc>
                <a:spcPct val="120000"/>
              </a:lnSpc>
            </a:pPr>
            <a:r>
              <a:rPr sz="1500" b="0" i="0" dirty="0" err="1">
                <a:solidFill>
                  <a:srgbClr val="2B2B2B"/>
                </a:solidFill>
                <a:latin typeface="Verdana"/>
              </a:rPr>
              <a:t>Народ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жив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,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пока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жива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 </a:t>
            </a:r>
            <a:r>
              <a:rPr sz="1500" b="0" i="0" dirty="0" err="1">
                <a:solidFill>
                  <a:srgbClr val="2B2B2B"/>
                </a:solidFill>
                <a:latin typeface="Verdana"/>
              </a:rPr>
              <a:t>память</a:t>
            </a:r>
            <a:r>
              <a:rPr sz="1500" b="0" i="0" dirty="0">
                <a:solidFill>
                  <a:srgbClr val="2B2B2B"/>
                </a:solidFill>
                <a:latin typeface="Verdana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0768" y="4641016"/>
            <a:ext cx="10881360" cy="27432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7052" y="4812248"/>
            <a:ext cx="10908792" cy="1709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200" b="1" i="0" dirty="0" err="1">
                <a:solidFill>
                  <a:srgbClr val="6B1414"/>
                </a:solidFill>
                <a:latin typeface="Verdana"/>
              </a:rPr>
              <a:t>Источники</a:t>
            </a:r>
            <a:r>
              <a:rPr sz="1200" b="1" i="0" dirty="0">
                <a:solidFill>
                  <a:srgbClr val="6B1414"/>
                </a:solidFill>
                <a:latin typeface="Verdana"/>
              </a:rPr>
              <a:t> и </a:t>
            </a:r>
            <a:r>
              <a:rPr sz="1200" b="1" i="0" dirty="0" err="1">
                <a:solidFill>
                  <a:srgbClr val="6B1414"/>
                </a:solidFill>
                <a:latin typeface="Verdana"/>
              </a:rPr>
              <a:t>архивные</a:t>
            </a:r>
            <a:r>
              <a:rPr sz="1200" b="1" i="0" dirty="0">
                <a:solidFill>
                  <a:srgbClr val="6B1414"/>
                </a:solidFill>
                <a:latin typeface="Verdana"/>
              </a:rPr>
              <a:t> </a:t>
            </a:r>
            <a:r>
              <a:rPr sz="1200" b="1" i="0" dirty="0" err="1">
                <a:solidFill>
                  <a:srgbClr val="6B1414"/>
                </a:solidFill>
                <a:latin typeface="Verdana"/>
              </a:rPr>
              <a:t>документы</a:t>
            </a:r>
            <a:endParaRPr sz="1200" b="1" i="0" dirty="0">
              <a:solidFill>
                <a:srgbClr val="6B1414"/>
              </a:solidFill>
              <a:latin typeface="Verdana"/>
            </a:endParaRPr>
          </a:p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950" b="0" i="0" dirty="0">
                <a:solidFill>
                  <a:srgbClr val="5A5550"/>
                </a:solidFill>
                <a:latin typeface="Verdana"/>
              </a:rPr>
              <a:t>1.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Наградной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лист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сержанта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Легкоконца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Н. Д., 23.12.1942, и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наградной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список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517-го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отдельного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батальона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связи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197-й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стрелковой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дивизии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. — ЦАМО;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банки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документов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«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Подвиг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народа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» и «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Память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народа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».</a:t>
            </a:r>
          </a:p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950" b="0" i="0" dirty="0">
                <a:solidFill>
                  <a:srgbClr val="5A5550"/>
                </a:solidFill>
                <a:latin typeface="Verdana"/>
              </a:rPr>
              <a:t>2.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Наградной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документ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: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медаль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«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За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боевые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заслуги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», 5/н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от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31.12.1942;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орден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Красной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Звезды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, 36/н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от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08.10.1944.</a:t>
            </a:r>
          </a:p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950" b="0" i="0" dirty="0">
                <a:solidFill>
                  <a:srgbClr val="5A5550"/>
                </a:solidFill>
                <a:latin typeface="Verdana"/>
              </a:rPr>
              <a:t>3.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Семейный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архив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Легкоконцов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: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личный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листок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по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учёту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кадров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,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дипломы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училища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(1950) и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института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(1957),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удостоверения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депутата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,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почётные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грамоты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.</a:t>
            </a:r>
          </a:p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950" b="0" i="0" dirty="0">
                <a:solidFill>
                  <a:srgbClr val="5A5550"/>
                </a:solidFill>
                <a:latin typeface="Verdana"/>
              </a:rPr>
              <a:t>4.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Боевой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путь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197-й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стрелковой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дивизии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и 59-й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гвардейской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;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материалы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Новоджерелиевского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историко-археологического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музея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.</a:t>
            </a:r>
          </a:p>
          <a:p>
            <a:pPr algn="l">
              <a:lnSpc>
                <a:spcPct val="110000"/>
              </a:lnSpc>
            </a:pPr>
            <a:r>
              <a:rPr sz="950" b="0" i="0" dirty="0">
                <a:solidFill>
                  <a:srgbClr val="5A5550"/>
                </a:solidFill>
                <a:latin typeface="Verdana"/>
              </a:rPr>
              <a:t>5.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Музыкальное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оформление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сгенерировано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авторами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работы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с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помощью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</a:t>
            </a:r>
            <a:r>
              <a:rPr sz="950" b="0" i="0" dirty="0" err="1">
                <a:solidFill>
                  <a:srgbClr val="5A5550"/>
                </a:solidFill>
                <a:latin typeface="Verdana"/>
              </a:rPr>
              <a:t>сервиса</a:t>
            </a:r>
            <a:r>
              <a:rPr sz="950" b="0" i="0" dirty="0">
                <a:solidFill>
                  <a:srgbClr val="5A5550"/>
                </a:solidFill>
                <a:latin typeface="Verdana"/>
              </a:rPr>
              <a:t> Google Gemini.</a:t>
            </a:r>
            <a:endParaRPr lang="ru-RU" sz="950" b="0" i="0" dirty="0">
              <a:solidFill>
                <a:srgbClr val="5A5550"/>
              </a:solidFill>
              <a:latin typeface="Verdana"/>
            </a:endParaRPr>
          </a:p>
          <a:p>
            <a:pPr algn="l">
              <a:lnSpc>
                <a:spcPct val="110000"/>
              </a:lnSpc>
            </a:pPr>
            <a:r>
              <a:rPr lang="ru-RU" sz="950" dirty="0">
                <a:solidFill>
                  <a:srgbClr val="5A5550"/>
                </a:solidFill>
                <a:latin typeface="Verdana"/>
              </a:rPr>
              <a:t>6. Визуальное фоновое оформление сгенерировано авторами работы с помощью сервиса </a:t>
            </a:r>
            <a:r>
              <a:rPr lang="en-US" sz="950" dirty="0">
                <a:solidFill>
                  <a:srgbClr val="5A5550"/>
                </a:solidFill>
                <a:latin typeface="Verdana"/>
              </a:rPr>
              <a:t>OpenAI Codex.</a:t>
            </a:r>
            <a:endParaRPr sz="950" b="0" i="0" dirty="0">
              <a:solidFill>
                <a:srgbClr val="5A5550"/>
              </a:solidFill>
              <a:latin typeface="Verdana"/>
            </a:endParaRPr>
          </a:p>
        </p:txBody>
      </p:sp>
    </p:spTree>
  </p:cSld>
  <p:clrMapOvr>
    <a:masterClrMapping/>
  </p:clrMapOvr>
  <p:transition spd="med" advTm="30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1345</Words>
  <Application>Microsoft Office PowerPoint</Application>
  <PresentationFormat>Широкоэкранный</PresentationFormat>
  <Paragraphs>101</Paragraphs>
  <Slides>10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Verdana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Sergey Shepotenko</dc:creator>
  <cp:keywords/>
  <dc:description>generated using python-pptx</dc:description>
  <cp:lastModifiedBy>Sergey Shepotenko</cp:lastModifiedBy>
  <cp:revision>1</cp:revision>
  <dcterms:created xsi:type="dcterms:W3CDTF">2013-01-27T09:14:16Z</dcterms:created>
  <dcterms:modified xsi:type="dcterms:W3CDTF">2026-10-05T19:56:15Z</dcterms:modified>
  <cp:category/>
</cp:coreProperties>
</file>