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7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2222"/>
    <a:srgbClr val="17120F"/>
    <a:srgbClr val="0B0B0F"/>
    <a:srgbClr val="13111D"/>
    <a:srgbClr val="AE2F1E"/>
    <a:srgbClr val="212427"/>
    <a:srgbClr val="2F302C"/>
    <a:srgbClr val="202022"/>
    <a:srgbClr val="4A36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92" autoAdjust="0"/>
    <p:restoredTop sz="94660" autoAdjust="0"/>
  </p:normalViewPr>
  <p:slideViewPr>
    <p:cSldViewPr snapToGrid="0">
      <p:cViewPr varScale="1">
        <p:scale>
          <a:sx n="142" d="100"/>
          <a:sy n="142" d="100"/>
        </p:scale>
        <p:origin x="337" y="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4" y="815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28105-E481-CBF0-CF3D-91941DBF7B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9A247A5-B80F-6CE7-F900-A8261A6BE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022D6F-C1D4-C8A8-E324-A8B13C158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8317FE-0278-C762-2A53-F69A70B59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AE98FA-4F08-3391-61B7-C70B01338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78029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036E3-D603-43BC-19D1-9044AD38A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0D1222-F3A3-64F6-9214-ADCD1AD0C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734553-4982-54D0-88D7-FEBC63BB7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A31C30-F1E5-EF55-2E00-46A6189F5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697E80-8B27-DE33-B15F-67A310E58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42960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10A15-71FB-4E64-7EA8-B721B5DCE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C59235-C4BF-FA3A-D9F6-76CD989589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55BF5B-81D6-AE81-D817-F944EEE12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2A0578-2BCC-840F-C308-7806BBC0B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AD5C02-E894-91FF-526F-9CF49D798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855115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4105E-581B-81C2-19AF-3F1E4B22D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3AB2D-C4E5-7F78-D686-32D03A616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4964EF0-8A88-5E43-13D1-EBEF67BCA8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93FBC9-DD7D-9539-F9F5-41E33A83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E3C9E3-3E7E-7459-F812-E532A6C6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77CD61-270C-DD1B-6CAE-D8CE0D82A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45388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90235A-C8F0-A89B-B005-687ECF66C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1C04C1-79EE-0A0B-95CE-DA59A12BC0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2AAC5FD-2770-4E79-B3E2-24A9F677B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52118D-FE6F-C329-BAA8-FCD3CE52E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7E3689-E7A5-9E84-7926-A3D24CF28E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0FC7B41-8E53-3D40-5ABB-33374FBEF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7EFE724-AE2A-BA23-0E14-CDD4E6109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11D2C03-4818-1946-3B4A-96DA69B6E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66298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56FA82-6CD0-F666-9207-35816DAA6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789425A-6EAD-4164-4015-5340B19AA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B22F166-2AE2-2E73-1173-AD1CC1BD3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341190-61DF-9E71-93F9-B2A3C4FE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1257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DAA816B-EE15-6C9C-C63B-8509B4EA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EB8DAC-8CDB-94F4-BF56-8C2E1954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F7C67E-81EF-5790-F904-B1BFDD2A7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58509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9A8F9-B131-C326-19E3-67AFFE3AB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DA8EE5-6FF5-DA80-7581-59420CF08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9E360B-4BDF-08B9-5319-C2A823F8A5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5E2C82-5A2A-4894-919F-49553F54A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B761BB-682C-9760-7338-BE84CE8E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46E166-863E-EE7C-C4A4-F7843406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98853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E5FD0-30AD-2E9B-29C5-C7AFCC1CD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470EA6-AF29-E149-B00D-04FB9F2F6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A40A2A-9058-B35E-FA87-67770FE0C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5E66CC-1A67-DA8F-92E8-616F66ED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2CC5D0-612C-3649-BFDA-F0F672EF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8840CC-2165-A332-D3BF-C4DD4F7B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596290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0534E4-0902-6F4E-E22C-C0105BAD3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DE9879-9E9C-B787-911C-22BD045A0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C44E36-6440-8F3A-EBFF-0B2E13F9E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C826C7-79D7-EE9A-D587-AE2AEDED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0A1B46-7A4C-92CA-27E9-F38FD140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32501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774FB93-E9E5-EB0C-58F8-E015ACA66E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BC5F83-EDFC-1DEE-DE1D-843BF511EB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FA8642-9979-FDCB-7B65-19CF3660E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CC509A-6D30-D84C-8D6E-7162B2A8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540C89-F9F2-614C-7BAE-8BA4A655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19779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84F0F-E82E-2DB3-E7E7-2DE31EE95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456DF6-E554-B608-431D-5D05BA646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F4FCE0-7C53-4816-F0F4-AAD298C248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445DE1-6C19-4F6E-B70E-2F6799B750FC}" type="datetimeFigureOut">
              <a:rPr lang="ru-RU" smtClean="0"/>
              <a:pPr/>
              <a:t>11.10.2026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AF1934-276A-F0B9-B4A5-B68DD3745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EF6FDA-A932-F704-103E-484C5BE9F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C504E1-F86E-4E73-A1D4-D4DE2EB762D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72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5C4286E-4CE8-A9AC-588E-2503850DED34}"/>
              </a:ext>
            </a:extLst>
          </p:cNvPr>
          <p:cNvSpPr/>
          <p:nvPr/>
        </p:nvSpPr>
        <p:spPr>
          <a:xfrm rot="10800000">
            <a:off x="-1" y="3255962"/>
            <a:ext cx="12192000" cy="3602038"/>
          </a:xfrm>
          <a:prstGeom prst="rect">
            <a:avLst/>
          </a:prstGeom>
          <a:gradFill flip="none" rotWithShape="1">
            <a:gsLst>
              <a:gs pos="46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6FF09A-C0BF-FA2D-7411-D4557106DA84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46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FD4B7-AC73-52CF-2A9C-0B5E90D1E5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927056" cy="1808731"/>
          </a:xfrm>
        </p:spPr>
        <p:txBody>
          <a:bodyPr>
            <a:noAutofit/>
          </a:bodyPr>
          <a:lstStyle/>
          <a:p>
            <a:pPr algn="l"/>
            <a:r>
              <a:rPr lang="ru-RU" sz="3400" b="0" i="0" dirty="0">
                <a:solidFill>
                  <a:srgbClr val="AE2F1E"/>
                </a:solidFill>
                <a:effectLst/>
                <a:latin typeface="Benzin-Bold" panose="00000800000000000000" pitchFamily="2" charset="-52"/>
              </a:rPr>
              <a:t>Музейный уголок Панина, выпускника нашей школы</a:t>
            </a:r>
            <a:endParaRPr lang="ru-RU" sz="3400" dirty="0">
              <a:solidFill>
                <a:srgbClr val="AE2F1E"/>
              </a:solidFill>
              <a:latin typeface="Benzin-Bold" panose="00000800000000000000" pitchFamily="2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10BE77E-3412-DB33-BEA1-EA064CC93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031118"/>
            <a:ext cx="6426679" cy="182688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rgbClr val="AE2F1E"/>
                </a:solidFill>
                <a:latin typeface="Bounded" pitchFamily="2" charset="-52"/>
              </a:rPr>
              <a:t>Номинация</a:t>
            </a:r>
            <a:r>
              <a:rPr lang="en-GB" dirty="0">
                <a:solidFill>
                  <a:srgbClr val="AE2F1E"/>
                </a:solidFill>
                <a:latin typeface="Bounded" pitchFamily="2" charset="-52"/>
              </a:rPr>
              <a:t>: ‘</a:t>
            </a:r>
            <a:r>
              <a:rPr lang="ru-RU" dirty="0">
                <a:solidFill>
                  <a:srgbClr val="AE2F1E"/>
                </a:solidFill>
                <a:latin typeface="Bounded" pitchFamily="2" charset="-52"/>
              </a:rPr>
              <a:t>За партой героя</a:t>
            </a:r>
            <a:r>
              <a:rPr lang="en-GB" dirty="0">
                <a:solidFill>
                  <a:srgbClr val="AE2F1E"/>
                </a:solidFill>
                <a:latin typeface="Bounded" pitchFamily="2" charset="-52"/>
              </a:rPr>
              <a:t>’</a:t>
            </a:r>
            <a:endParaRPr lang="ru-RU" dirty="0">
              <a:solidFill>
                <a:srgbClr val="AE2F1E"/>
              </a:solidFill>
              <a:latin typeface="Bounded" pitchFamily="2" charset="-52"/>
            </a:endParaRPr>
          </a:p>
          <a:p>
            <a:pPr algn="l"/>
            <a:r>
              <a:rPr lang="ru-RU" dirty="0">
                <a:solidFill>
                  <a:srgbClr val="AE2F1E"/>
                </a:solidFill>
                <a:latin typeface="Bounded" pitchFamily="2" charset="-52"/>
              </a:rPr>
              <a:t>Команда </a:t>
            </a:r>
            <a:r>
              <a:rPr lang="en-GB" dirty="0">
                <a:solidFill>
                  <a:srgbClr val="AE2F1E"/>
                </a:solidFill>
                <a:latin typeface="Bounded" pitchFamily="2" charset="-52"/>
              </a:rPr>
              <a:t>‘</a:t>
            </a:r>
            <a:r>
              <a:rPr lang="ru-RU" dirty="0" err="1">
                <a:solidFill>
                  <a:srgbClr val="AE2F1E"/>
                </a:solidFill>
                <a:latin typeface="Bounded" pitchFamily="2" charset="-52"/>
              </a:rPr>
              <a:t>Панинцы</a:t>
            </a:r>
            <a:r>
              <a:rPr lang="en-GB" dirty="0">
                <a:solidFill>
                  <a:srgbClr val="AE2F1E"/>
                </a:solidFill>
                <a:latin typeface="Bounded" pitchFamily="2" charset="-52"/>
              </a:rPr>
              <a:t>’</a:t>
            </a:r>
            <a:endParaRPr lang="ru-RU" dirty="0">
              <a:solidFill>
                <a:srgbClr val="AE2F1E"/>
              </a:solidFill>
              <a:latin typeface="Bounded" pitchFamily="2" charset="-52"/>
            </a:endParaRPr>
          </a:p>
          <a:p>
            <a:pPr algn="l"/>
            <a:r>
              <a:rPr lang="ru-RU" dirty="0">
                <a:solidFill>
                  <a:srgbClr val="AE2F1E"/>
                </a:solidFill>
                <a:latin typeface="Bounded" pitchFamily="2" charset="-52"/>
              </a:rPr>
              <a:t>МОУ СШ №81 г.Волгограда</a:t>
            </a:r>
          </a:p>
          <a:p>
            <a:pPr algn="l"/>
            <a:r>
              <a:rPr lang="ru-RU" dirty="0">
                <a:solidFill>
                  <a:srgbClr val="AE2F1E"/>
                </a:solidFill>
                <a:latin typeface="Bounded" pitchFamily="2" charset="-52"/>
              </a:rPr>
              <a:t>Руководитель</a:t>
            </a:r>
            <a:r>
              <a:rPr lang="en-GB" dirty="0">
                <a:solidFill>
                  <a:srgbClr val="AE2F1E"/>
                </a:solidFill>
                <a:latin typeface="Bounded" pitchFamily="2" charset="-52"/>
              </a:rPr>
              <a:t>:</a:t>
            </a:r>
            <a:r>
              <a:rPr lang="ru-RU" dirty="0">
                <a:solidFill>
                  <a:srgbClr val="AE2F1E"/>
                </a:solidFill>
                <a:latin typeface="Bounded" pitchFamily="2" charset="-52"/>
              </a:rPr>
              <a:t> Ракитина Н.Е.</a:t>
            </a:r>
          </a:p>
        </p:txBody>
      </p:sp>
      <p:pic>
        <p:nvPicPr>
          <p:cNvPr id="1028" name="Picture 4" descr="Герой Советского Союза — Википедия">
            <a:extLst>
              <a:ext uri="{FF2B5EF4-FFF2-40B4-BE49-F238E27FC236}">
                <a16:creationId xmlns:a16="http://schemas.microsoft.com/office/drawing/2014/main" id="{62343094-3707-97B6-B7E8-D6F8C6861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434" y="2519782"/>
            <a:ext cx="1126430" cy="2164512"/>
          </a:xfrm>
          <a:prstGeom prst="rect">
            <a:avLst/>
          </a:prstGeom>
          <a:noFill/>
          <a:effectLst>
            <a:outerShdw blurRad="431800" dist="50800" dir="5400000" sx="128000" sy="128000" algn="ctr" rotWithShape="0">
              <a:srgbClr val="000000">
                <a:alpha val="89000"/>
              </a:srgbClr>
            </a:outerShdw>
          </a:effectLst>
        </p:spPr>
      </p:pic>
      <p:pic>
        <p:nvPicPr>
          <p:cNvPr id="1030" name="Picture 6" descr="Орден Красного Знамени — Википедия">
            <a:extLst>
              <a:ext uri="{FF2B5EF4-FFF2-40B4-BE49-F238E27FC236}">
                <a16:creationId xmlns:a16="http://schemas.microsoft.com/office/drawing/2014/main" id="{290412A1-0CFD-1D89-0989-6FE80C560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066" y="2486819"/>
            <a:ext cx="1159778" cy="2197475"/>
          </a:xfrm>
          <a:prstGeom prst="rect">
            <a:avLst/>
          </a:prstGeom>
          <a:noFill/>
          <a:effectLst>
            <a:outerShdw blurRad="330200" dir="5400000" algn="ctr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Орден Отечественной войны — Википедия">
            <a:extLst>
              <a:ext uri="{FF2B5EF4-FFF2-40B4-BE49-F238E27FC236}">
                <a16:creationId xmlns:a16="http://schemas.microsoft.com/office/drawing/2014/main" id="{780A815D-71B6-2833-C24A-FDAE18FAD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047" y="2486819"/>
            <a:ext cx="2086864" cy="2197475"/>
          </a:xfrm>
          <a:prstGeom prst="rect">
            <a:avLst/>
          </a:prstGeom>
          <a:noFill/>
          <a:effectLst>
            <a:outerShdw blurRad="330200" dir="5400000" algn="ctr" rotWithShape="0">
              <a:schemeClr val="tx1">
                <a:alpha val="8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CEA5248-2577-2CE6-FC12-F9B917B83DF2}"/>
              </a:ext>
            </a:extLst>
          </p:cNvPr>
          <p:cNvSpPr/>
          <p:nvPr/>
        </p:nvSpPr>
        <p:spPr>
          <a:xfrm>
            <a:off x="103517" y="1923691"/>
            <a:ext cx="6616460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pic>
        <p:nvPicPr>
          <p:cNvPr id="7" name="Рисунок 6" descr="Изображение выглядит как Человеческое лицо, человек, портрет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C0AF2096-7CE8-AC35-9CB0-B074FACE2D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93" y="0"/>
            <a:ext cx="5362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79096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540" y="168271"/>
            <a:ext cx="6996023" cy="1325563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AE2F1E"/>
                </a:solidFill>
                <a:latin typeface="Benzin-Bold" panose="00000800000000000000" pitchFamily="2" charset="-52"/>
              </a:rPr>
              <a:t>Детство и семья (1909–1931)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6662"/>
            <a:ext cx="707366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Павел Алексеевич Панин родился 11 июня 1909 года в Царицыне (Сталинграде).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Отец - потомственный рабочий, участник обороны Царицына.</a:t>
            </a:r>
            <a:br>
              <a:rPr lang="ru-RU" sz="2400" dirty="0">
                <a:solidFill>
                  <a:srgbClr val="AE2F1E"/>
                </a:solidFill>
                <a:latin typeface="Bounded" pitchFamily="2" charset="-52"/>
              </a:rPr>
            </a:b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Мать - домохозяйка, награждена</a:t>
            </a:r>
            <a:br>
              <a:rPr lang="ru-RU" sz="2400" dirty="0">
                <a:solidFill>
                  <a:srgbClr val="AE2F1E"/>
                </a:solidFill>
                <a:latin typeface="Bounded" pitchFamily="2" charset="-52"/>
              </a:rPr>
            </a:b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орденом «Материнская слава».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В семье родилось 15 детей, выжили восемь.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Павел окончил с отличием семь классов </a:t>
            </a:r>
            <a:r>
              <a:rPr lang="ru-RU" sz="2400" dirty="0" err="1">
                <a:solidFill>
                  <a:srgbClr val="AE2F1E"/>
                </a:solidFill>
                <a:latin typeface="Bounded" pitchFamily="2" charset="-52"/>
              </a:rPr>
              <a:t>сталинградской</a:t>
            </a: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 школы № 7 на улице Школьной и поступил работать на бывшую нобелевскую нефтебазу.</a:t>
            </a:r>
          </a:p>
          <a:p>
            <a:pPr marL="0" indent="0">
              <a:buNone/>
            </a:pPr>
            <a:endParaRPr lang="ru-RU" sz="2400" dirty="0">
              <a:solidFill>
                <a:srgbClr val="AE2F1E"/>
              </a:solidFill>
              <a:latin typeface="Bounded" pitchFamily="2" charset="-52"/>
            </a:endParaRPr>
          </a:p>
          <a:p>
            <a:pPr marL="0" indent="0">
              <a:buNone/>
            </a:pPr>
            <a:endParaRPr lang="ru-RU" sz="2400" dirty="0">
              <a:solidFill>
                <a:srgbClr val="AE2F1E"/>
              </a:solidFill>
              <a:latin typeface="Bounded" pitchFamily="2" charset="-52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Изображение выглядит как на открытом воздухе, строительство, дом, окно&#10;&#10;Автоматически созданное описание">
            <a:extLst>
              <a:ext uri="{FF2B5EF4-FFF2-40B4-BE49-F238E27FC236}">
                <a16:creationId xmlns:a16="http://schemas.microsoft.com/office/drawing/2014/main" id="{D724373C-59A2-F72E-2877-DCF92BF43C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11398" cy="1905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D27239D-FADC-F67C-948D-145B9EE812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2505248"/>
            <a:ext cx="5118340" cy="41927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408410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5456"/>
            <a:ext cx="6996023" cy="132556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AE2F1E"/>
                </a:solidFill>
                <a:latin typeface="Benzin-Bold" panose="00000800000000000000" pitchFamily="2" charset="-52"/>
              </a:rPr>
              <a:t>Военное обучение и служба на Дальнем Востоке (1932–1937)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6662"/>
            <a:ext cx="70736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Окончил военно-теоретическую школу лётчиков в Ленинграде (1932) и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14-ю военную школу пилотов в Энгельсе (1934).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Получил звание лейтенанта, оставлен инструктором.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С 1936 года служил на Дальнем Востоке - младший лётчик, затем начальник связи эскадрильи.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8464671-2E09-D95F-ECDA-95FDDF96E3C7}"/>
              </a:ext>
            </a:extLst>
          </p:cNvPr>
          <p:cNvSpPr/>
          <p:nvPr/>
        </p:nvSpPr>
        <p:spPr>
          <a:xfrm>
            <a:off x="103517" y="2115022"/>
            <a:ext cx="5568351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pic>
        <p:nvPicPr>
          <p:cNvPr id="10" name="Рисунок 9" descr="Изображение выглядит как Человеческое лицо, одежда,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FD01FD57-19DE-14C4-EE39-75CDB8833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675" y="0"/>
            <a:ext cx="53223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6943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965" y="469534"/>
            <a:ext cx="8617267" cy="132556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AE2F1E"/>
                </a:solidFill>
                <a:latin typeface="Benzin-Bold" panose="00000800000000000000" pitchFamily="2" charset="-52"/>
              </a:rPr>
              <a:t>Первые боевые действия: Китай и советско-финская война (1937–1940)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340" y="2506662"/>
            <a:ext cx="70736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>
                <a:solidFill>
                  <a:srgbClr val="AE2F1E"/>
                </a:solidFill>
                <a:latin typeface="Bounded" pitchFamily="2" charset="-52"/>
              </a:rPr>
              <a:t>С ноября 1937 по май 1938 - участие в боях против японцев в Китае (около 40 вылетов, 5 воздушных боёв), награждён Орденом Красного Знамени (1938).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AE2F1E"/>
                </a:solidFill>
                <a:latin typeface="Bounded" pitchFamily="2" charset="-52"/>
              </a:rPr>
              <a:t>С 1938 - помощник командира 4-го истребительного авиаполка.</a:t>
            </a:r>
          </a:p>
          <a:p>
            <a:pPr marL="0" indent="0">
              <a:buNone/>
            </a:pPr>
            <a:r>
              <a:rPr lang="ru-RU" sz="2200" dirty="0">
                <a:solidFill>
                  <a:srgbClr val="AE2F1E"/>
                </a:solidFill>
                <a:latin typeface="Bounded" pitchFamily="2" charset="-52"/>
              </a:rPr>
              <a:t>Участвовал в советско-финской войне, награждён Орденом Красной Звезды (1940), получил звание капитана.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FDBC6E-8B82-32F4-5C63-6094DC5E3126}"/>
              </a:ext>
            </a:extLst>
          </p:cNvPr>
          <p:cNvSpPr/>
          <p:nvPr/>
        </p:nvSpPr>
        <p:spPr>
          <a:xfrm>
            <a:off x="982823" y="2163806"/>
            <a:ext cx="9921553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pic>
        <p:nvPicPr>
          <p:cNvPr id="9" name="Рисунок 8" descr="Изображение выглядит как одежда, Человеческое лицо, человек, портрет&#10;&#10;Автоматически созданное описание">
            <a:extLst>
              <a:ext uri="{FF2B5EF4-FFF2-40B4-BE49-F238E27FC236}">
                <a16:creationId xmlns:a16="http://schemas.microsoft.com/office/drawing/2014/main" id="{B9FCF9EC-1E42-A154-D5F6-C80797345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756" y="2264631"/>
            <a:ext cx="3413244" cy="461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8375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5456"/>
            <a:ext cx="6996023" cy="1325563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AE2F1E"/>
                </a:solidFill>
                <a:latin typeface="Benzin-Bold" panose="00000800000000000000" pitchFamily="2" charset="-52"/>
              </a:rPr>
              <a:t>Начало Великой Отечественной войны и служба в Заполярье (1941–1943)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6662"/>
            <a:ext cx="707366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В июне 1941 направлен на курсы усовершенствования при ВВС академии.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С мая 1942 - на фронтах в звании майора.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С июля 1942 - на Северном флоте (аэродром </a:t>
            </a:r>
            <a:r>
              <a:rPr lang="ru-RU" sz="2400" dirty="0" err="1">
                <a:solidFill>
                  <a:srgbClr val="AE2F1E"/>
                </a:solidFill>
                <a:latin typeface="Bounded" pitchFamily="2" charset="-52"/>
              </a:rPr>
              <a:t>Ваенга</a:t>
            </a: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),</a:t>
            </a:r>
            <a:br>
              <a:rPr lang="ru-RU" sz="2400" dirty="0">
                <a:solidFill>
                  <a:srgbClr val="AE2F1E"/>
                </a:solidFill>
                <a:latin typeface="Bounded" pitchFamily="2" charset="-52"/>
              </a:rPr>
            </a:b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с октября Панин стал командовать полком в 5-й бомбардировочной авиабригаде СФ. 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481011B-A8DC-389A-BF34-15C5E5936B2C}"/>
              </a:ext>
            </a:extLst>
          </p:cNvPr>
          <p:cNvSpPr/>
          <p:nvPr/>
        </p:nvSpPr>
        <p:spPr>
          <a:xfrm>
            <a:off x="103517" y="2037385"/>
            <a:ext cx="5568351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pic>
        <p:nvPicPr>
          <p:cNvPr id="8" name="Рисунок 7" descr="Изображение выглядит как транспорт, транспортное средство, самолет, Изготовитель аэрокосмической продукции&#10;&#10;Автоматически созданное описание">
            <a:extLst>
              <a:ext uri="{FF2B5EF4-FFF2-40B4-BE49-F238E27FC236}">
                <a16:creationId xmlns:a16="http://schemas.microsoft.com/office/drawing/2014/main" id="{E04C18BD-85E7-5BFF-2483-F1ED41455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023" y="2506662"/>
            <a:ext cx="5115423" cy="318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1129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340" y="475456"/>
            <a:ext cx="6996023" cy="132556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AE2F1E"/>
                </a:solidFill>
                <a:latin typeface="Benzin-Bold" panose="00000800000000000000" pitchFamily="2" charset="-52"/>
              </a:rPr>
              <a:t>Боевые достижения и награды (1942–1943)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340" y="1915064"/>
            <a:ext cx="7073660" cy="4942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С мая 1942 по июль 1943 - 109 боевых вылетов, 14 воздушных боёв, 6 лично сбитых самолётов противника.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Награждён вторым Орденом Красного Знамени (1942) и Орденом Отечественной войны I степени (посмертно, 1943).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Полк под его командованием совершил свыше 750 вылетов, уничтожил 57 самолётов врага при потере 6 своих.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Черчилль просил Сталина защитить британские суда - полк Панина выполнил задачу; король Георг VI присвоил Панину звание Почётного офицера Ордена Британской империи 4-й степени (1944, посмертно).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DFB60D1-E6D5-289F-F7CA-5DE12AE32A3D}"/>
              </a:ext>
            </a:extLst>
          </p:cNvPr>
          <p:cNvSpPr/>
          <p:nvPr/>
        </p:nvSpPr>
        <p:spPr>
          <a:xfrm>
            <a:off x="5201990" y="1694883"/>
            <a:ext cx="5568351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pic>
        <p:nvPicPr>
          <p:cNvPr id="9" name="Рисунок 8" descr="Изображение выглядит как текст, письмо, рукописный текст, бумага&#10;&#10;Автоматически созданное описание">
            <a:extLst>
              <a:ext uri="{FF2B5EF4-FFF2-40B4-BE49-F238E27FC236}">
                <a16:creationId xmlns:a16="http://schemas.microsoft.com/office/drawing/2014/main" id="{40DB1D26-2724-14FC-6DAC-1300D45C5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1183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835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340" y="475456"/>
            <a:ext cx="6996023" cy="1325563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AE2F1E"/>
                </a:solidFill>
                <a:latin typeface="Benzin-Bold" panose="00000800000000000000" pitchFamily="2" charset="-52"/>
              </a:rPr>
              <a:t>Последний бой и гибель (26 августа 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340" y="2506662"/>
            <a:ext cx="707366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26 августа 1943 года при прикрытии торпедоносцев Панин вступил в бой с противником, у которого было тройное превосходство, лично сбил самолёт ФВ-190.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Его группа сбила 8 самолётов. Торпедоносцы потопили 1 и повредили 1 транспорт.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Панин погиб смертью героя, направив горящий самолёт на врага.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Могила героя - Баренцево море.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7FACB5-5484-54FB-578B-4DCE8C109CC0}"/>
              </a:ext>
            </a:extLst>
          </p:cNvPr>
          <p:cNvSpPr/>
          <p:nvPr/>
        </p:nvSpPr>
        <p:spPr>
          <a:xfrm>
            <a:off x="5229069" y="1914600"/>
            <a:ext cx="5568351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pic>
        <p:nvPicPr>
          <p:cNvPr id="10" name="Рисунок 9" descr="Изображение выглядит как одежда, человек, Человеческое лицо, пожарный&#10;&#10;Автоматически созданное описание">
            <a:extLst>
              <a:ext uri="{FF2B5EF4-FFF2-40B4-BE49-F238E27FC236}">
                <a16:creationId xmlns:a16="http://schemas.microsoft.com/office/drawing/2014/main" id="{31032E4C-1AC3-5765-9FB5-CBBE3109B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32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8775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75456"/>
            <a:ext cx="6996023" cy="1325563"/>
          </a:xfrm>
        </p:spPr>
        <p:txBody>
          <a:bodyPr>
            <a:noAutofit/>
          </a:bodyPr>
          <a:lstStyle/>
          <a:p>
            <a:r>
              <a:rPr lang="ru-RU" sz="3100" dirty="0">
                <a:solidFill>
                  <a:srgbClr val="AE2F1E"/>
                </a:solidFill>
                <a:latin typeface="Benzin-Bold" panose="00000800000000000000" pitchFamily="2" charset="-52"/>
              </a:rPr>
              <a:t>Представление к званию Героя Советского Союза (1943)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6662"/>
            <a:ext cx="7073660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Из Наградного листа от 27.08.1943: полк Панина с ноября 1942 по август 1943 совершил 1038 вылетов, уничтожил 87 самолётов противника; торпедоносцами потоплено 17 транспортов, 1 танкер, 1 сторожевой корабль, 1 тральщик.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П.А. Панин представлен к званию Героя Советского Союза посмертно.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Ходатайство подписали полковник </a:t>
            </a:r>
            <a:r>
              <a:rPr lang="ru-RU" sz="2400" dirty="0" err="1">
                <a:solidFill>
                  <a:srgbClr val="AE2F1E"/>
                </a:solidFill>
                <a:latin typeface="Bounded" pitchFamily="2" charset="-52"/>
              </a:rPr>
              <a:t>Кидалинский</a:t>
            </a: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, генерал-майор Андреев, вице-адмирал Головко, генерал-майор Торик.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AF5973-32AD-AEB3-62E6-03F1B87019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722" y="-1"/>
            <a:ext cx="4744278" cy="6867309"/>
          </a:xfrm>
          <a:prstGeom prst="rect">
            <a:avLst/>
          </a:prstGeom>
          <a:noFill/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E2013AC-CD25-3F0D-35D5-FBE2686143FF}"/>
              </a:ext>
            </a:extLst>
          </p:cNvPr>
          <p:cNvSpPr/>
          <p:nvPr/>
        </p:nvSpPr>
        <p:spPr>
          <a:xfrm>
            <a:off x="103517" y="1923691"/>
            <a:ext cx="5568351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88579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9244"/>
            <a:ext cx="11927456" cy="2267744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AE2F1E"/>
                </a:solidFill>
                <a:latin typeface="Benzin-Bold" panose="00000800000000000000" pitchFamily="2" charset="-52"/>
              </a:rPr>
              <a:t>Память о Герое:</a:t>
            </a:r>
            <a:br>
              <a:rPr lang="ru-RU" sz="4800" dirty="0">
                <a:solidFill>
                  <a:srgbClr val="AE2F1E"/>
                </a:solidFill>
                <a:latin typeface="Benzin-Bold" panose="00000800000000000000" pitchFamily="2" charset="-52"/>
              </a:rPr>
            </a:br>
            <a:r>
              <a:rPr lang="ru-RU" sz="4800" dirty="0">
                <a:solidFill>
                  <a:srgbClr val="AE2F1E"/>
                </a:solidFill>
                <a:latin typeface="Benzin-Bold" panose="00000800000000000000" pitchFamily="2" charset="-52"/>
              </a:rPr>
              <a:t>Сафоново, музей МВФ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3895" y="2079624"/>
            <a:ext cx="7790705" cy="155257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В посёлке Сафоново Мурманской области в 1985 году одна из улиц названа именем Панина П.А.</a:t>
            </a:r>
          </a:p>
          <a:p>
            <a:pPr marL="0" indent="0">
              <a:buNone/>
            </a:pPr>
            <a:br>
              <a:rPr lang="ru-RU" sz="2400" dirty="0">
                <a:solidFill>
                  <a:srgbClr val="AE2F1E"/>
                </a:solidFill>
                <a:latin typeface="Bounded" pitchFamily="2" charset="-52"/>
              </a:rPr>
            </a:br>
            <a:endParaRPr lang="ru-RU" sz="2400" dirty="0">
              <a:solidFill>
                <a:srgbClr val="AE2F1E"/>
              </a:solidFill>
              <a:latin typeface="Bounded" pitchFamily="2" charset="-52"/>
            </a:endParaRPr>
          </a:p>
          <a:p>
            <a:pPr marL="0" indent="0">
              <a:buNone/>
            </a:pPr>
            <a:endParaRPr lang="ru-RU" sz="2400" dirty="0">
              <a:solidFill>
                <a:srgbClr val="AE2F1E"/>
              </a:solidFill>
              <a:latin typeface="Bounded" pitchFamily="2" charset="-52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0D802B-FF84-8E3F-02B6-4021B30179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571625"/>
            <a:ext cx="3149600" cy="2218820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B7A182F-3132-2BD9-B681-2EB63C6001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1" y="3147267"/>
            <a:ext cx="2667968" cy="355833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28600" y="4572000"/>
            <a:ext cx="74803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AE2F1E"/>
                </a:solidFill>
                <a:latin typeface="Bounded" pitchFamily="2" charset="-52"/>
              </a:rPr>
              <a:t>В 1976 году в посёлке Сафоново был открыт Музей военно-воздушных сил Северного флота (с 2013 года - филиал Военно-морского музея Северного флота Министерства обороны РФ). В экспозиции музея есть бюст П. А. Панина.</a:t>
            </a:r>
          </a:p>
        </p:txBody>
      </p:sp>
    </p:spTree>
    <p:extLst>
      <p:ext uri="{BB962C8B-B14F-4D97-AF65-F5344CB8AC3E}">
        <p14:creationId xmlns:p14="http://schemas.microsoft.com/office/powerpoint/2010/main" val="16803220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9265A81-9463-85CB-FD4C-7403ED9058BB}"/>
              </a:ext>
            </a:extLst>
          </p:cNvPr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gradFill flip="none" rotWithShape="1">
            <a:gsLst>
              <a:gs pos="12000">
                <a:schemeClr val="tx1">
                  <a:lumMod val="96000"/>
                  <a:lumOff val="4000"/>
                </a:scheme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5C9FE-F979-87F6-A266-D536BDF2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93" y="107156"/>
            <a:ext cx="6294407" cy="226774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AE2F1E"/>
                </a:solidFill>
                <a:latin typeface="Benzin-Bold" panose="00000800000000000000" pitchFamily="2" charset="-52"/>
              </a:rPr>
              <a:t>Школа </a:t>
            </a:r>
            <a:r>
              <a:rPr lang="ru-RU" sz="3600" dirty="0">
                <a:solidFill>
                  <a:srgbClr val="AE2F1E"/>
                </a:solidFill>
                <a:latin typeface="Arial Black" panose="020B0A04020102020204" pitchFamily="34" charset="0"/>
              </a:rPr>
              <a:t>№</a:t>
            </a:r>
            <a:r>
              <a:rPr lang="ru-RU" sz="3600" dirty="0">
                <a:solidFill>
                  <a:srgbClr val="AE2F1E"/>
                </a:solidFill>
                <a:latin typeface="Benzin-Bold" panose="00000800000000000000" pitchFamily="2" charset="-52"/>
              </a:rPr>
              <a:t> 81: присвоение имени и преемственность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B382DC-1416-3B52-5B50-0464E13B0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93" y="2482056"/>
            <a:ext cx="7043707" cy="14422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Около средней школы № 7, которую в своё время с похвальной грамотой закончил Павел Панин, 4 ноября 1968 года был открыт ему </a:t>
            </a:r>
            <a:r>
              <a:rPr lang="ru-RU" sz="2400">
                <a:solidFill>
                  <a:srgbClr val="AE2F1E"/>
                </a:solidFill>
                <a:latin typeface="Bounded" pitchFamily="2" charset="-52"/>
              </a:rPr>
              <a:t>памятник – бюст.</a:t>
            </a:r>
            <a:endParaRPr lang="ru-RU" sz="2400" dirty="0">
              <a:solidFill>
                <a:srgbClr val="AE2F1E"/>
              </a:solidFill>
              <a:latin typeface="Bounded" pitchFamily="2" charset="-52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A4A2288-0A5C-D019-0FB8-CA508332ECD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>
            <a:extLst>
              <a:ext uri="{FF2B5EF4-FFF2-40B4-BE49-F238E27FC236}">
                <a16:creationId xmlns:a16="http://schemas.microsoft.com/office/drawing/2014/main" id="{F1203738-C4BF-8A2F-3D65-6E662E6A4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CA4861B-3621-60D4-0DA8-9DCCF8673F43}"/>
              </a:ext>
            </a:extLst>
          </p:cNvPr>
          <p:cNvSpPr/>
          <p:nvPr/>
        </p:nvSpPr>
        <p:spPr>
          <a:xfrm>
            <a:off x="103517" y="2297263"/>
            <a:ext cx="5568351" cy="77637"/>
          </a:xfrm>
          <a:prstGeom prst="rect">
            <a:avLst/>
          </a:prstGeom>
          <a:solidFill>
            <a:srgbClr val="6C22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6C222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7900" y="4495800"/>
            <a:ext cx="7404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AE2F1E"/>
                </a:solidFill>
                <a:latin typeface="Bounded" pitchFamily="2" charset="-52"/>
              </a:rPr>
              <a:t>В 2023 году школа № 7 превратилась во второй корпус МОУ СШ № 81, которой в 2025 году было присвоено имя Героя Советского Союза П. А. Панина.</a:t>
            </a:r>
          </a:p>
        </p:txBody>
      </p:sp>
      <p:pic>
        <p:nvPicPr>
          <p:cNvPr id="1027" name="Picture 3" descr="C:\Users\стол 3\Downloads\0497c0e2-1f9a-4c63-98ef-b5ffde1c70f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3952875"/>
            <a:ext cx="4467225" cy="278586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F71A45B-FE87-F8FE-643E-EAA56AE870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439" y="167286"/>
            <a:ext cx="4708161" cy="3678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59518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643</Words>
  <Application>Microsoft Office PowerPoint</Application>
  <PresentationFormat>Широкоэкранный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Arial Black</vt:lpstr>
      <vt:lpstr>Benzin-Bold</vt:lpstr>
      <vt:lpstr>Bounded</vt:lpstr>
      <vt:lpstr>Тема Office</vt:lpstr>
      <vt:lpstr>Музейный уголок Панина, выпускника нашей школы</vt:lpstr>
      <vt:lpstr>Детство и семья (1909–1931)</vt:lpstr>
      <vt:lpstr>Военное обучение и служба на Дальнем Востоке (1932–1937)</vt:lpstr>
      <vt:lpstr>Первые боевые действия: Китай и советско-финская война (1937–1940)</vt:lpstr>
      <vt:lpstr>Начало Великой Отечественной войны и служба в Заполярье (1941–1943)</vt:lpstr>
      <vt:lpstr>Боевые достижения и награды (1942–1943)</vt:lpstr>
      <vt:lpstr>Последний бой и гибель (26 августа 1943)</vt:lpstr>
      <vt:lpstr>Представление к званию Героя Советского Союза (1943)</vt:lpstr>
      <vt:lpstr>Память о Герое: Сафоново, музей МВФ</vt:lpstr>
      <vt:lpstr>Школа № 81: присвоение имени и преемственность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Музейный уголок П.А.Панина, выпускника нашей школы</dc:title>
  <dc:creator>Кир Рыгфн</dc:creator>
  <cp:lastModifiedBy>Кир Рыгфн</cp:lastModifiedBy>
  <cp:revision>11</cp:revision>
  <dcterms:created xsi:type="dcterms:W3CDTF">2026-10-05T18:05:24Z</dcterms:created>
  <dcterms:modified xsi:type="dcterms:W3CDTF">2026-10-11T13:32:47Z</dcterms:modified>
</cp:coreProperties>
</file>